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0"/>
  </p:notesMasterIdLst>
  <p:sldIdLst>
    <p:sldId id="256" r:id="rId2"/>
    <p:sldId id="279" r:id="rId3"/>
    <p:sldId id="280" r:id="rId4"/>
    <p:sldId id="295" r:id="rId5"/>
    <p:sldId id="258" r:id="rId6"/>
    <p:sldId id="278" r:id="rId7"/>
    <p:sldId id="259" r:id="rId8"/>
    <p:sldId id="260" r:id="rId9"/>
    <p:sldId id="281" r:id="rId10"/>
    <p:sldId id="261" r:id="rId11"/>
    <p:sldId id="262" r:id="rId12"/>
    <p:sldId id="263" r:id="rId13"/>
    <p:sldId id="282"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76"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414A23-5934-4B87-B410-A288FD47C3FA}" type="datetimeFigureOut">
              <a:rPr lang="ru-RU" smtClean="0"/>
              <a:t>19.04.2017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79F28E-4337-4CD9-92A3-2906C42371A7}" type="slidenum">
              <a:rPr lang="ru-RU" smtClean="0"/>
              <a:t>‹#›</a:t>
            </a:fld>
            <a:endParaRPr lang="ru-RU"/>
          </a:p>
        </p:txBody>
      </p:sp>
    </p:spTree>
    <p:extLst>
      <p:ext uri="{BB962C8B-B14F-4D97-AF65-F5344CB8AC3E}">
        <p14:creationId xmlns:p14="http://schemas.microsoft.com/office/powerpoint/2010/main" val="50418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A59604BC-FD7C-478B-A6BF-D1389FCC20D3}" type="datetime1">
              <a:rPr lang="ru-RU" smtClean="0"/>
              <a:t>19.04.2017</a:t>
            </a:fld>
            <a:endParaRPr lang="ru-RU" dirty="0"/>
          </a:p>
        </p:txBody>
      </p:sp>
      <p:sp>
        <p:nvSpPr>
          <p:cNvPr id="8" name="Slide Number Placeholder 7"/>
          <p:cNvSpPr>
            <a:spLocks noGrp="1"/>
          </p:cNvSpPr>
          <p:nvPr>
            <p:ph type="sldNum" sz="quarter" idx="11"/>
          </p:nvPr>
        </p:nvSpPr>
        <p:spPr/>
        <p:txBody>
          <a:bodyPr/>
          <a:lstStyle/>
          <a:p>
            <a:fld id="{C5290963-8818-44D2-9BD7-45C1ED6203EC}" type="slidenum">
              <a:rPr lang="ru-RU" smtClean="0"/>
              <a:t>‹#›</a:t>
            </a:fld>
            <a:endParaRPr lang="ru-RU" dirty="0"/>
          </a:p>
        </p:txBody>
      </p:sp>
      <p:sp>
        <p:nvSpPr>
          <p:cNvPr id="9" name="Footer Placeholder 8"/>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CCF5B3B-E30B-403A-B4DF-8BEED39C3DAF}" type="datetime1">
              <a:rPr lang="ru-RU" smtClean="0"/>
              <a:t>19.04.2017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5290963-8818-44D2-9BD7-45C1ED6203EC}"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40C73D8-724A-41BD-B6D9-75BB4A5CAE3B}" type="datetime1">
              <a:rPr lang="ru-RU" smtClean="0"/>
              <a:t>19.04.2017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5290963-8818-44D2-9BD7-45C1ED6203EC}"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FFE0AFEA-2F02-42A2-9F7C-36F51B317045}" type="datetime1">
              <a:rPr lang="ru-RU" smtClean="0"/>
              <a:t>19.04.2017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5290963-8818-44D2-9BD7-45C1ED6203EC}"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B15D7B-EC6B-4B00-A901-B2E8AA289048}" type="datetime1">
              <a:rPr lang="ru-RU" smtClean="0"/>
              <a:t>19.04.2017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5290963-8818-44D2-9BD7-45C1ED6203EC}" type="slidenum">
              <a:rPr lang="ru-RU" smtClean="0"/>
              <a:t>‹#›</a:t>
            </a:fld>
            <a:endParaRPr lang="ru-RU"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9B269EAF-9264-42AB-85D9-763C293497BC}" type="datetime1">
              <a:rPr lang="ru-RU" smtClean="0"/>
              <a:t>19.04.2017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5290963-8818-44D2-9BD7-45C1ED6203EC}" type="slidenum">
              <a:rPr lang="ru-RU" smtClean="0"/>
              <a:t>‹#›</a:t>
            </a:fld>
            <a:endParaRPr lang="ru-RU" dirty="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C2EB8D24-BD5F-4B9D-9841-82166B628D99}" type="datetime1">
              <a:rPr lang="ru-RU" smtClean="0"/>
              <a:t>19.04.2017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C5290963-8818-44D2-9BD7-45C1ED6203EC}" type="slidenum">
              <a:rPr lang="ru-RU" smtClean="0"/>
              <a:t>‹#›</a:t>
            </a:fld>
            <a:endParaRPr lang="ru-RU" dirty="0"/>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11543BF-745A-46C9-A59E-6240CE1490A6}" type="datetime1">
              <a:rPr lang="ru-RU" smtClean="0"/>
              <a:t>19.04.2017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C5290963-8818-44D2-9BD7-45C1ED6203EC}"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B950E-5C1C-4C62-9D55-4BB0E7B61CD5}" type="datetime1">
              <a:rPr lang="ru-RU" smtClean="0"/>
              <a:t>19.04.2017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C5290963-8818-44D2-9BD7-45C1ED6203EC}"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D41714A-B0C3-48D0-9A83-372A9C4D1F71}" type="datetime1">
              <a:rPr lang="ru-RU" smtClean="0"/>
              <a:t>19.04.2017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5290963-8818-44D2-9BD7-45C1ED6203EC}"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56BE32-A779-4F61-A1F2-8274BC48B757}" type="datetime1">
              <a:rPr lang="ru-RU" smtClean="0"/>
              <a:t>19.04.2017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5290963-8818-44D2-9BD7-45C1ED6203EC}"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20973FB-825E-42B9-8BCC-9B4E522C6038}" type="datetime1">
              <a:rPr lang="ru-RU" smtClean="0"/>
              <a:t>19.04.2017</a:t>
            </a:fld>
            <a:endParaRPr lang="ru-RU"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5290963-8818-44D2-9BD7-45C1ED6203EC}" type="slidenum">
              <a:rPr lang="ru-RU" smtClean="0"/>
              <a:t>‹#›</a:t>
            </a:fld>
            <a:endParaRPr lang="ru-RU"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denko.nikolay@mail.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uromonitor.co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ru.wikipedia.org/wiki/%D0%90%D1%80%D0%BA%D1%82%D0%B8%D0%BA%D0%B0"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communitarian.ru/novosti/v-rossii/presechena_publichnaya_akciya_rotshildov_na_neftyanom_shelfe_v_arktike_19092013/?sphrase_id=14481520"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76672"/>
            <a:ext cx="8229600" cy="1080120"/>
          </a:xfrm>
        </p:spPr>
        <p:txBody>
          <a:bodyPr>
            <a:normAutofit/>
          </a:bodyPr>
          <a:lstStyle/>
          <a:p>
            <a:pPr algn="l"/>
            <a:r>
              <a:rPr lang="ru-RU" sz="6000" i="1" dirty="0" smtClean="0">
                <a:effectLst/>
              </a:rPr>
              <a:t>Арктика</a:t>
            </a:r>
            <a:endParaRPr lang="ru-RU" sz="6000" dirty="0"/>
          </a:p>
        </p:txBody>
      </p:sp>
      <p:sp>
        <p:nvSpPr>
          <p:cNvPr id="3" name="Подзаголовок 2"/>
          <p:cNvSpPr>
            <a:spLocks noGrp="1"/>
          </p:cNvSpPr>
          <p:nvPr>
            <p:ph type="subTitle" idx="1"/>
          </p:nvPr>
        </p:nvSpPr>
        <p:spPr>
          <a:xfrm>
            <a:off x="1043608" y="1916832"/>
            <a:ext cx="7704856" cy="1584176"/>
          </a:xfrm>
        </p:spPr>
        <p:txBody>
          <a:bodyPr>
            <a:noAutofit/>
          </a:bodyPr>
          <a:lstStyle/>
          <a:p>
            <a:pPr marL="896938" lvl="3" algn="l"/>
            <a:r>
              <a:rPr lang="ru-RU" sz="2400" b="1" i="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Внешняя среда</a:t>
            </a:r>
            <a:br>
              <a:rPr lang="ru-RU" sz="2400" b="1" i="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br>
            <a:r>
              <a:rPr lang="ru-RU" sz="2400" b="1" i="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Изменяющееся пространство</a:t>
            </a:r>
            <a:br>
              <a:rPr lang="ru-RU" sz="2400" b="1" i="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br>
            <a:r>
              <a:rPr lang="ru-RU" sz="2400" b="1" i="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Сотрудничество или соперничество</a:t>
            </a:r>
          </a:p>
        </p:txBody>
      </p:sp>
      <p:sp>
        <p:nvSpPr>
          <p:cNvPr id="5" name="TextBox 4"/>
          <p:cNvSpPr txBox="1"/>
          <p:nvPr/>
        </p:nvSpPr>
        <p:spPr>
          <a:xfrm>
            <a:off x="5371518" y="4871781"/>
            <a:ext cx="3522904" cy="1323439"/>
          </a:xfrm>
          <a:prstGeom prst="rect">
            <a:avLst/>
          </a:prstGeom>
          <a:noFill/>
        </p:spPr>
        <p:txBody>
          <a:bodyPr wrap="square" rtlCol="0">
            <a:spAutoFit/>
          </a:bodyPr>
          <a:lstStyle/>
          <a:p>
            <a:r>
              <a:rPr lang="en-US" sz="1600" dirty="0"/>
              <a:t>Didenko N</a:t>
            </a:r>
            <a:r>
              <a:rPr lang="en-US" sz="1600" dirty="0" smtClean="0"/>
              <a:t>.</a:t>
            </a:r>
            <a:r>
              <a:rPr lang="ru-RU" sz="1600" dirty="0" smtClean="0"/>
              <a:t> </a:t>
            </a:r>
            <a:r>
              <a:rPr lang="en-US" sz="1600" dirty="0" smtClean="0"/>
              <a:t>I.</a:t>
            </a:r>
            <a:r>
              <a:rPr lang="ru-RU" sz="1600" dirty="0" smtClean="0"/>
              <a:t> </a:t>
            </a:r>
          </a:p>
          <a:p>
            <a:r>
              <a:rPr lang="en-US" sz="1600" dirty="0" smtClean="0"/>
              <a:t>Peter </a:t>
            </a:r>
            <a:r>
              <a:rPr lang="en-US" sz="1600" dirty="0"/>
              <a:t>the Great St. Petersburg Polytechnic University </a:t>
            </a:r>
            <a:endParaRPr lang="ru-RU" sz="1600" dirty="0" smtClean="0"/>
          </a:p>
          <a:p>
            <a:r>
              <a:rPr lang="en-US" sz="1600" dirty="0" smtClean="0"/>
              <a:t>St</a:t>
            </a:r>
            <a:r>
              <a:rPr lang="en-US" sz="1600" dirty="0"/>
              <a:t>. Petersburg, </a:t>
            </a:r>
            <a:r>
              <a:rPr lang="en-US" sz="1600" dirty="0" smtClean="0"/>
              <a:t>Russia</a:t>
            </a:r>
            <a:endParaRPr lang="ru-RU" sz="1600" dirty="0" smtClean="0"/>
          </a:p>
          <a:p>
            <a:r>
              <a:rPr lang="en-US" sz="1600" dirty="0"/>
              <a:t>e-mail: </a:t>
            </a:r>
            <a:r>
              <a:rPr lang="en-US" sz="1600" dirty="0">
                <a:hlinkClick r:id="rId2"/>
              </a:rPr>
              <a:t>didenko.nikolay@mail.ru</a:t>
            </a:r>
            <a:endParaRPr lang="ru-RU" sz="1600" dirty="0"/>
          </a:p>
        </p:txBody>
      </p:sp>
      <p:sp>
        <p:nvSpPr>
          <p:cNvPr id="8" name="TextBox 7"/>
          <p:cNvSpPr txBox="1"/>
          <p:nvPr/>
        </p:nvSpPr>
        <p:spPr>
          <a:xfrm>
            <a:off x="179512" y="4869160"/>
            <a:ext cx="5118056" cy="1569660"/>
          </a:xfrm>
          <a:prstGeom prst="rect">
            <a:avLst/>
          </a:prstGeom>
          <a:noFill/>
        </p:spPr>
        <p:txBody>
          <a:bodyPr wrap="square" rtlCol="0">
            <a:spAutoFit/>
          </a:bodyPr>
          <a:lstStyle/>
          <a:p>
            <a:r>
              <a:rPr lang="ru-RU" sz="1600" dirty="0"/>
              <a:t>Диденко Николай Иванович, </a:t>
            </a:r>
          </a:p>
          <a:p>
            <a:r>
              <a:rPr lang="ru-RU" sz="1600" dirty="0"/>
              <a:t>д-р экономических наук, </a:t>
            </a:r>
            <a:br>
              <a:rPr lang="ru-RU" sz="1600" dirty="0"/>
            </a:br>
            <a:r>
              <a:rPr lang="ru-RU" sz="1600" dirty="0"/>
              <a:t>профессор Международной высшей школы управления Санкт-Петербургского политехнического университета Петра Великого,</a:t>
            </a:r>
            <a:br>
              <a:rPr lang="ru-RU" sz="1600" dirty="0"/>
            </a:br>
            <a:r>
              <a:rPr lang="ru-RU" sz="1600" dirty="0"/>
              <a:t>заведующий лабораторией «Системная динамика»</a:t>
            </a:r>
          </a:p>
        </p:txBody>
      </p:sp>
    </p:spTree>
    <p:extLst>
      <p:ext uri="{BB962C8B-B14F-4D97-AF65-F5344CB8AC3E}">
        <p14:creationId xmlns:p14="http://schemas.microsoft.com/office/powerpoint/2010/main" val="1817013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C5290963-8818-44D2-9BD7-45C1ED6203EC}" type="slidenum">
              <a:rPr lang="ru-RU" smtClean="0"/>
              <a:t>10</a:t>
            </a:fld>
            <a:endParaRPr lang="ru-RU" dirty="0"/>
          </a:p>
        </p:txBody>
      </p:sp>
      <mc:AlternateContent xmlns:mc="http://schemas.openxmlformats.org/markup-compatibility/2006" xmlns:a14="http://schemas.microsoft.com/office/drawing/2010/main">
        <mc:Choice Requires="a14">
          <p:sp>
            <p:nvSpPr>
              <p:cNvPr id="3" name="Текст 2"/>
              <p:cNvSpPr>
                <a:spLocks noGrp="1"/>
              </p:cNvSpPr>
              <p:nvPr>
                <p:ph type="body" idx="4294967295"/>
              </p:nvPr>
            </p:nvSpPr>
            <p:spPr>
              <a:xfrm>
                <a:off x="251520" y="188913"/>
                <a:ext cx="8390830" cy="6480175"/>
              </a:xfrm>
            </p:spPr>
            <p:txBody>
              <a:bodyPr>
                <a:normAutofit fontScale="92500" lnSpcReduction="20000"/>
              </a:bodyPr>
              <a:lstStyle/>
              <a:p>
                <a:pPr marL="0" indent="0">
                  <a:buNone/>
                </a:pPr>
                <a:r>
                  <a:rPr lang="en-US" b="1" i="1" dirty="0" smtClean="0">
                    <a:solidFill>
                      <a:schemeClr val="tx1">
                        <a:lumMod val="85000"/>
                        <a:lumOff val="15000"/>
                      </a:schemeClr>
                    </a:solidFill>
                    <a:latin typeface="+mn-lt"/>
                  </a:rPr>
                  <a:t>Greenhouse </a:t>
                </a:r>
                <a:r>
                  <a:rPr lang="en-US" b="1" i="1" dirty="0">
                    <a:solidFill>
                      <a:schemeClr val="tx1">
                        <a:lumMod val="85000"/>
                        <a:lumOff val="15000"/>
                      </a:schemeClr>
                    </a:solidFill>
                    <a:latin typeface="+mn-lt"/>
                  </a:rPr>
                  <a:t>Gas Emissions from Industry </a:t>
                </a:r>
                <a:r>
                  <a:rPr lang="en-US" b="1" dirty="0">
                    <a:solidFill>
                      <a:schemeClr val="tx1">
                        <a:lumMod val="85000"/>
                        <a:lumOff val="15000"/>
                      </a:schemeClr>
                    </a:solidFill>
                    <a:latin typeface="+mn-lt"/>
                  </a:rPr>
                  <a:t>(</a:t>
                </a:r>
                <a14:m>
                  <m:oMath xmlns:m="http://schemas.openxmlformats.org/officeDocument/2006/math">
                    <m:sSubSup>
                      <m:sSubSupPr>
                        <m:ctrlPr>
                          <a:rPr lang="ru-RU" b="1" i="1">
                            <a:solidFill>
                              <a:schemeClr val="tx1">
                                <a:lumMod val="85000"/>
                                <a:lumOff val="15000"/>
                              </a:schemeClr>
                            </a:solidFill>
                            <a:latin typeface="Cambria Math" panose="02040503050406030204" pitchFamily="18" charset="0"/>
                          </a:rPr>
                        </m:ctrlPr>
                      </m:sSubSupPr>
                      <m:e>
                        <m:r>
                          <a:rPr lang="en-US" b="1" i="1">
                            <a:solidFill>
                              <a:schemeClr val="tx1">
                                <a:lumMod val="85000"/>
                                <a:lumOff val="15000"/>
                              </a:schemeClr>
                            </a:solidFill>
                            <a:latin typeface="Cambria Math"/>
                          </a:rPr>
                          <m:t>𝒚</m:t>
                        </m:r>
                      </m:e>
                      <m:sub>
                        <m:r>
                          <a:rPr lang="en-US" b="1" i="1">
                            <a:solidFill>
                              <a:schemeClr val="tx1">
                                <a:lumMod val="85000"/>
                                <a:lumOff val="15000"/>
                              </a:schemeClr>
                            </a:solidFill>
                            <a:latin typeface="Cambria Math"/>
                          </a:rPr>
                          <m:t>𝒕</m:t>
                        </m:r>
                      </m:sub>
                      <m:sup>
                        <m:r>
                          <a:rPr lang="en-US" b="1" i="1">
                            <a:solidFill>
                              <a:schemeClr val="tx1">
                                <a:lumMod val="85000"/>
                                <a:lumOff val="15000"/>
                              </a:schemeClr>
                            </a:solidFill>
                            <a:latin typeface="Cambria Math"/>
                          </a:rPr>
                          <m:t>𝟑</m:t>
                        </m:r>
                      </m:sup>
                    </m:sSubSup>
                  </m:oMath>
                </a14:m>
                <a:r>
                  <a:rPr lang="en-US" b="1" dirty="0">
                    <a:solidFill>
                      <a:schemeClr val="tx1">
                        <a:lumMod val="85000"/>
                        <a:lumOff val="15000"/>
                      </a:schemeClr>
                    </a:solidFill>
                    <a:latin typeface="+mn-lt"/>
                  </a:rPr>
                  <a:t>)</a:t>
                </a:r>
                <a:endParaRPr lang="ru-RU" b="1" dirty="0" smtClean="0">
                  <a:solidFill>
                    <a:schemeClr val="tx1">
                      <a:lumMod val="85000"/>
                      <a:lumOff val="15000"/>
                    </a:schemeClr>
                  </a:solidFill>
                  <a:latin typeface="+mn-lt"/>
                </a:endParaRPr>
              </a:p>
              <a:p>
                <a:pPr marL="0" indent="0">
                  <a:spcBef>
                    <a:spcPts val="1200"/>
                  </a:spcBef>
                  <a:buNone/>
                </a:pPr>
                <a:r>
                  <a:rPr lang="en-US" sz="1800" dirty="0">
                    <a:solidFill>
                      <a:schemeClr val="tx1">
                        <a:lumMod val="85000"/>
                        <a:lumOff val="15000"/>
                      </a:schemeClr>
                    </a:solidFill>
                    <a:latin typeface="+mn-lt"/>
                  </a:rPr>
                  <a:t>Выбросы газов (метан (СН4), закись азота (N2O), гидрофторуглероды (ГФУ), перфторуглероды (ПФУ), гексафторид серы (SF6 ) в атмосферу от источника промышленных </a:t>
                </a:r>
                <a:r>
                  <a:rPr lang="en-US" sz="1800" dirty="0" smtClean="0">
                    <a:solidFill>
                      <a:schemeClr val="tx1">
                        <a:lumMod val="85000"/>
                        <a:lumOff val="15000"/>
                      </a:schemeClr>
                    </a:solidFill>
                    <a:latin typeface="+mn-lt"/>
                  </a:rPr>
                  <a:t>выбросов</a:t>
                </a:r>
                <a:r>
                  <a:rPr lang="ru-RU" sz="1800" dirty="0" smtClean="0">
                    <a:solidFill>
                      <a:schemeClr val="tx1">
                        <a:lumMod val="85000"/>
                        <a:lumOff val="15000"/>
                      </a:schemeClr>
                    </a:solidFill>
                    <a:latin typeface="+mn-lt"/>
                  </a:rPr>
                  <a:t>.</a:t>
                </a:r>
                <a:endParaRPr lang="ru-RU" sz="1800" b="1" dirty="0">
                  <a:solidFill>
                    <a:schemeClr val="tx1">
                      <a:lumMod val="85000"/>
                      <a:lumOff val="15000"/>
                    </a:schemeClr>
                  </a:solidFill>
                  <a:latin typeface="+mn-lt"/>
                </a:endParaRPr>
              </a:p>
              <a:p>
                <a:pPr marL="358902" indent="-285750">
                  <a:spcBef>
                    <a:spcPts val="1200"/>
                  </a:spcBef>
                  <a:buFont typeface="Wingdings" panose="05000000000000000000" pitchFamily="2" charset="2"/>
                  <a:buChar char="q"/>
                </a:pPr>
                <a:r>
                  <a:rPr lang="en-US" sz="1800" i="1" dirty="0">
                    <a:solidFill>
                      <a:schemeClr val="tx1">
                        <a:lumMod val="85000"/>
                        <a:lumOff val="15000"/>
                      </a:schemeClr>
                    </a:solidFill>
                    <a:latin typeface="+mn-lt"/>
                  </a:rPr>
                  <a:t>The effect on the current </a:t>
                </a:r>
                <a:r>
                  <a:rPr lang="en-US" sz="1800" i="1" dirty="0" smtClean="0">
                    <a:solidFill>
                      <a:schemeClr val="tx1">
                        <a:lumMod val="85000"/>
                        <a:lumOff val="15000"/>
                      </a:schemeClr>
                    </a:solidFill>
                    <a:latin typeface="+mn-lt"/>
                  </a:rPr>
                  <a:t>process</a:t>
                </a:r>
                <a:endParaRPr lang="ru-RU" sz="1800" dirty="0">
                  <a:solidFill>
                    <a:schemeClr val="tx1">
                      <a:lumMod val="85000"/>
                      <a:lumOff val="15000"/>
                    </a:schemeClr>
                  </a:solidFill>
                  <a:latin typeface="+mn-lt"/>
                </a:endParaRPr>
              </a:p>
              <a:p>
                <a:pPr lvl="1"/>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r>
                          <a:rPr lang="en-US" sz="1400" i="1">
                            <a:solidFill>
                              <a:schemeClr val="tx1">
                                <a:lumMod val="85000"/>
                                <a:lumOff val="15000"/>
                              </a:schemeClr>
                            </a:solidFill>
                            <a:latin typeface="Cambria Math"/>
                          </a:rPr>
                          <m:t>−1</m:t>
                        </m:r>
                      </m:sub>
                      <m:sup>
                        <m:r>
                          <a:rPr lang="en-US" sz="1400" i="1">
                            <a:solidFill>
                              <a:schemeClr val="tx1">
                                <a:lumMod val="85000"/>
                                <a:lumOff val="15000"/>
                              </a:schemeClr>
                            </a:solidFill>
                            <a:latin typeface="Cambria Math"/>
                          </a:rPr>
                          <m:t>3</m:t>
                        </m:r>
                      </m:sup>
                    </m:sSubSup>
                    <m:r>
                      <a:rPr lang="en-US" sz="1400" i="1">
                        <a:solidFill>
                          <a:schemeClr val="tx1">
                            <a:lumMod val="85000"/>
                            <a:lumOff val="15000"/>
                          </a:schemeClr>
                        </a:solidFill>
                        <a:latin typeface="Cambria Math"/>
                      </a:rPr>
                      <m:t>⋯⋯⋯</m:t>
                    </m:r>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r>
                          <a:rPr lang="en-US" sz="1400" i="1">
                            <a:solidFill>
                              <a:schemeClr val="tx1">
                                <a:lumMod val="85000"/>
                                <a:lumOff val="15000"/>
                              </a:schemeClr>
                            </a:solidFill>
                            <a:latin typeface="Cambria Math"/>
                          </a:rPr>
                          <m:t>−</m:t>
                        </m:r>
                        <m:r>
                          <a:rPr lang="en-US" sz="1400" i="1">
                            <a:solidFill>
                              <a:schemeClr val="tx1">
                                <a:lumMod val="85000"/>
                                <a:lumOff val="15000"/>
                              </a:schemeClr>
                            </a:solidFill>
                            <a:latin typeface="Cambria Math"/>
                          </a:rPr>
                          <m:t>𝑗</m:t>
                        </m:r>
                      </m:sub>
                      <m:sup>
                        <m:r>
                          <a:rPr lang="en-US" sz="1400" i="1">
                            <a:solidFill>
                              <a:schemeClr val="tx1">
                                <a:lumMod val="85000"/>
                                <a:lumOff val="15000"/>
                              </a:schemeClr>
                            </a:solidFill>
                            <a:latin typeface="Cambria Math"/>
                          </a:rPr>
                          <m:t>3</m:t>
                        </m:r>
                      </m:sup>
                    </m:sSubSup>
                    <m:r>
                      <a:rPr lang="en-US" sz="1400" i="1">
                        <a:solidFill>
                          <a:schemeClr val="tx1">
                            <a:lumMod val="85000"/>
                            <a:lumOff val="15000"/>
                          </a:schemeClr>
                        </a:solidFill>
                        <a:latin typeface="Cambria Math"/>
                      </a:rPr>
                      <m:t>⋯⋯⋯</m:t>
                    </m:r>
                  </m:oMath>
                </a14:m>
                <a:r>
                  <a:rPr lang="en-US" sz="1400" dirty="0">
                    <a:solidFill>
                      <a:schemeClr val="tx1">
                        <a:lumMod val="85000"/>
                        <a:lumOff val="15000"/>
                      </a:schemeClr>
                    </a:solidFill>
                    <a:latin typeface="+mn-lt"/>
                  </a:rPr>
                  <a:t>–</a:t>
                </a:r>
                <a:r>
                  <a:rPr lang="en-US" sz="1400" i="1" dirty="0">
                    <a:solidFill>
                      <a:schemeClr val="tx1">
                        <a:lumMod val="85000"/>
                        <a:lumOff val="15000"/>
                      </a:schemeClr>
                    </a:solidFill>
                    <a:latin typeface="+mn-lt"/>
                  </a:rPr>
                  <a:t> Greenhouse Gas Emissions from Industry</a:t>
                </a:r>
                <a:endParaRPr lang="ru-RU" sz="1400" dirty="0">
                  <a:solidFill>
                    <a:schemeClr val="tx1">
                      <a:lumMod val="85000"/>
                      <a:lumOff val="15000"/>
                    </a:schemeClr>
                  </a:solidFill>
                  <a:latin typeface="+mn-lt"/>
                </a:endParaRPr>
              </a:p>
              <a:p>
                <a:pPr marL="358902" indent="-285750">
                  <a:spcBef>
                    <a:spcPts val="1200"/>
                  </a:spcBef>
                  <a:buFont typeface="Wingdings" panose="05000000000000000000" pitchFamily="2" charset="2"/>
                  <a:buChar char="q"/>
                </a:pPr>
                <a:r>
                  <a:rPr lang="en-US" sz="1800" i="1" dirty="0">
                    <a:solidFill>
                      <a:schemeClr val="tx1">
                        <a:lumMod val="85000"/>
                        <a:lumOff val="15000"/>
                      </a:schemeClr>
                    </a:solidFill>
                    <a:latin typeface="+mn-lt"/>
                  </a:rPr>
                  <a:t>The Indicators to estimate human activities</a:t>
                </a:r>
                <a:endParaRPr lang="ru-RU" sz="1800" i="1" dirty="0">
                  <a:solidFill>
                    <a:schemeClr val="tx1">
                      <a:lumMod val="85000"/>
                      <a:lumOff val="15000"/>
                    </a:schemeClr>
                  </a:solidFill>
                  <a:latin typeface="+mn-lt"/>
                </a:endParaRPr>
              </a:p>
              <a:p>
                <a:pPr marL="0" indent="0">
                  <a:spcBef>
                    <a:spcPts val="1200"/>
                  </a:spcBef>
                  <a:buNone/>
                </a:pPr>
                <a:r>
                  <a:rPr lang="en-US" sz="1800" i="1" dirty="0">
                    <a:solidFill>
                      <a:schemeClr val="tx1">
                        <a:lumMod val="85000"/>
                        <a:lumOff val="15000"/>
                      </a:schemeClr>
                    </a:solidFill>
                    <a:latin typeface="+mn-lt"/>
                  </a:rPr>
                  <a:t>The impact of human</a:t>
                </a:r>
                <a:r>
                  <a:rPr lang="en-US" sz="1800" dirty="0">
                    <a:solidFill>
                      <a:schemeClr val="tx1">
                        <a:lumMod val="85000"/>
                        <a:lumOff val="15000"/>
                      </a:schemeClr>
                    </a:solidFill>
                    <a:latin typeface="+mn-lt"/>
                  </a:rPr>
                  <a:t> </a:t>
                </a:r>
                <a:r>
                  <a:rPr lang="en-US" sz="1800" i="1" dirty="0">
                    <a:solidFill>
                      <a:schemeClr val="tx1">
                        <a:lumMod val="85000"/>
                        <a:lumOff val="15000"/>
                      </a:schemeClr>
                    </a:solidFill>
                    <a:latin typeface="+mn-lt"/>
                  </a:rPr>
                  <a:t>activities on Greenhouse Gas Emissions from Industry</a:t>
                </a:r>
                <a:endParaRPr lang="ru-RU" sz="1800" dirty="0">
                  <a:solidFill>
                    <a:schemeClr val="tx1">
                      <a:lumMod val="85000"/>
                      <a:lumOff val="15000"/>
                    </a:schemeClr>
                  </a:solidFill>
                  <a:latin typeface="+mn-lt"/>
                </a:endParaRPr>
              </a:p>
              <a:p>
                <a:pPr marL="987425" lvl="1" indent="-446088"/>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1</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3</m:t>
                        </m:r>
                      </m:sup>
                    </m:sSubSup>
                  </m:oMath>
                </a14:m>
                <a:r>
                  <a:rPr lang="en-US" sz="1400" dirty="0">
                    <a:solidFill>
                      <a:schemeClr val="tx1">
                        <a:lumMod val="85000"/>
                        <a:lumOff val="15000"/>
                      </a:schemeClr>
                    </a:solidFill>
                    <a:latin typeface="+mn-lt"/>
                  </a:rPr>
                  <a:t> – Greenhouse Gas Emissions from Energy (</a:t>
                </a:r>
                <a:r>
                  <a:rPr lang="ru-RU" sz="1400" dirty="0">
                    <a:solidFill>
                      <a:schemeClr val="tx1">
                        <a:lumMod val="85000"/>
                        <a:lumOff val="15000"/>
                      </a:schemeClr>
                    </a:solidFill>
                    <a:latin typeface="+mn-lt"/>
                  </a:rPr>
                  <a:t>выбросы парниковых газов в добыче и транспортировке угля</a:t>
                </a:r>
                <a:r>
                  <a:rPr lang="en-US" sz="1400" dirty="0">
                    <a:solidFill>
                      <a:schemeClr val="tx1">
                        <a:lumMod val="85000"/>
                        <a:lumOff val="15000"/>
                      </a:schemeClr>
                    </a:solidFill>
                    <a:latin typeface="+mn-lt"/>
                  </a:rPr>
                  <a:t>, </a:t>
                </a:r>
                <a:r>
                  <a:rPr lang="ru-RU" sz="1400" dirty="0">
                    <a:solidFill>
                      <a:schemeClr val="tx1">
                        <a:lumMod val="85000"/>
                        <a:lumOff val="15000"/>
                      </a:schemeClr>
                    </a:solidFill>
                    <a:latin typeface="+mn-lt"/>
                  </a:rPr>
                  <a:t>нефти и газа</a:t>
                </a:r>
                <a:r>
                  <a:rPr lang="en-US" sz="1400" dirty="0">
                    <a:solidFill>
                      <a:schemeClr val="tx1">
                        <a:lumMod val="85000"/>
                        <a:lumOff val="15000"/>
                      </a:schemeClr>
                    </a:solidFill>
                    <a:latin typeface="+mn-lt"/>
                  </a:rPr>
                  <a:t>), tonnes of CO2 </a:t>
                </a:r>
                <a:r>
                  <a:rPr lang="en-US" sz="1400" dirty="0" smtClean="0">
                    <a:solidFill>
                      <a:schemeClr val="tx1">
                        <a:lumMod val="85000"/>
                        <a:lumOff val="15000"/>
                      </a:schemeClr>
                    </a:solidFill>
                    <a:latin typeface="+mn-lt"/>
                  </a:rPr>
                  <a:t>equivalent</a:t>
                </a:r>
                <a:endParaRPr lang="ru-RU" sz="1400" dirty="0">
                  <a:solidFill>
                    <a:schemeClr val="tx1">
                      <a:lumMod val="85000"/>
                      <a:lumOff val="15000"/>
                    </a:schemeClr>
                  </a:solidFill>
                  <a:latin typeface="+mn-lt"/>
                </a:endParaRPr>
              </a:p>
              <a:p>
                <a:pPr marL="987425" lvl="1" indent="-446088"/>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2</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3</m:t>
                        </m:r>
                      </m:sup>
                    </m:sSubSup>
                  </m:oMath>
                </a14:m>
                <a:r>
                  <a:rPr lang="en-US" sz="1400" dirty="0">
                    <a:solidFill>
                      <a:schemeClr val="tx1">
                        <a:lumMod val="85000"/>
                        <a:lumOff val="15000"/>
                      </a:schemeClr>
                    </a:solidFill>
                    <a:latin typeface="+mn-lt"/>
                  </a:rPr>
                  <a:t> – Extraction of Crude Petroleum and Natural Gas (</a:t>
                </a:r>
                <a:r>
                  <a:rPr lang="ru-RU" sz="1400" dirty="0">
                    <a:solidFill>
                      <a:schemeClr val="tx1">
                        <a:lumMod val="85000"/>
                        <a:lumOff val="15000"/>
                      </a:schemeClr>
                    </a:solidFill>
                    <a:latin typeface="+mn-lt"/>
                  </a:rPr>
                  <a:t>объем добычи сырой нефти </a:t>
                </a:r>
                <a:r>
                  <a:rPr lang="en-US" sz="1400" dirty="0">
                    <a:solidFill>
                      <a:schemeClr val="tx1">
                        <a:lumMod val="85000"/>
                        <a:lumOff val="15000"/>
                      </a:schemeClr>
                    </a:solidFill>
                    <a:latin typeface="+mn-lt"/>
                  </a:rPr>
                  <a:t>и </a:t>
                </a:r>
                <a:r>
                  <a:rPr lang="ru-RU" sz="1400" dirty="0">
                    <a:solidFill>
                      <a:schemeClr val="tx1">
                        <a:lumMod val="85000"/>
                        <a:lumOff val="15000"/>
                      </a:schemeClr>
                    </a:solidFill>
                    <a:latin typeface="+mn-lt"/>
                  </a:rPr>
                  <a:t>природного газа</a:t>
                </a:r>
                <a:r>
                  <a:rPr lang="en-US" sz="1400" dirty="0">
                    <a:solidFill>
                      <a:schemeClr val="tx1">
                        <a:lumMod val="85000"/>
                        <a:lumOff val="15000"/>
                      </a:schemeClr>
                    </a:solidFill>
                    <a:latin typeface="+mn-lt"/>
                  </a:rPr>
                  <a:t>), USD </a:t>
                </a:r>
                <a:r>
                  <a:rPr lang="en-US" sz="1400" dirty="0" smtClean="0">
                    <a:solidFill>
                      <a:schemeClr val="tx1">
                        <a:lumMod val="85000"/>
                        <a:lumOff val="15000"/>
                      </a:schemeClr>
                    </a:solidFill>
                    <a:latin typeface="+mn-lt"/>
                  </a:rPr>
                  <a:t>million</a:t>
                </a:r>
                <a:endParaRPr lang="ru-RU" sz="1400" dirty="0">
                  <a:solidFill>
                    <a:schemeClr val="tx1">
                      <a:lumMod val="85000"/>
                      <a:lumOff val="15000"/>
                    </a:schemeClr>
                  </a:solidFill>
                  <a:latin typeface="+mn-lt"/>
                </a:endParaRPr>
              </a:p>
              <a:p>
                <a:pPr marL="987425" lvl="1" indent="-446088"/>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3</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3</m:t>
                        </m:r>
                      </m:sup>
                    </m:sSubSup>
                  </m:oMath>
                </a14:m>
                <a:r>
                  <a:rPr lang="en-US" sz="1400" dirty="0">
                    <a:solidFill>
                      <a:schemeClr val="tx1">
                        <a:lumMod val="85000"/>
                        <a:lumOff val="15000"/>
                      </a:schemeClr>
                    </a:solidFill>
                    <a:latin typeface="+mn-lt"/>
                  </a:rPr>
                  <a:t> – Mining of Coal and Lignite; Extraction of Peat (</a:t>
                </a:r>
                <a:r>
                  <a:rPr lang="ru-RU" sz="1400" dirty="0">
                    <a:solidFill>
                      <a:schemeClr val="tx1">
                        <a:lumMod val="85000"/>
                        <a:lumOff val="15000"/>
                      </a:schemeClr>
                    </a:solidFill>
                    <a:latin typeface="+mn-lt"/>
                  </a:rPr>
                  <a:t>добыча угля </a:t>
                </a:r>
                <a:r>
                  <a:rPr lang="en-US" sz="1400" dirty="0">
                    <a:solidFill>
                      <a:schemeClr val="tx1">
                        <a:lumMod val="85000"/>
                        <a:lumOff val="15000"/>
                      </a:schemeClr>
                    </a:solidFill>
                    <a:latin typeface="+mn-lt"/>
                  </a:rPr>
                  <a:t>и </a:t>
                </a:r>
                <a:r>
                  <a:rPr lang="ru-RU" sz="1400" dirty="0">
                    <a:solidFill>
                      <a:schemeClr val="tx1">
                        <a:lumMod val="85000"/>
                        <a:lumOff val="15000"/>
                      </a:schemeClr>
                    </a:solidFill>
                    <a:latin typeface="+mn-lt"/>
                  </a:rPr>
                  <a:t>лигнита</a:t>
                </a:r>
                <a:r>
                  <a:rPr lang="en-US" sz="1400" dirty="0">
                    <a:solidFill>
                      <a:schemeClr val="tx1">
                        <a:lumMod val="85000"/>
                        <a:lumOff val="15000"/>
                      </a:schemeClr>
                    </a:solidFill>
                    <a:latin typeface="+mn-lt"/>
                  </a:rPr>
                  <a:t>; </a:t>
                </a:r>
                <a:r>
                  <a:rPr lang="ru-RU" sz="1400" dirty="0">
                    <a:solidFill>
                      <a:schemeClr val="tx1">
                        <a:lumMod val="85000"/>
                        <a:lumOff val="15000"/>
                      </a:schemeClr>
                    </a:solidFill>
                    <a:latin typeface="+mn-lt"/>
                  </a:rPr>
                  <a:t>Добыча торфа</a:t>
                </a:r>
                <a:r>
                  <a:rPr lang="en-US" sz="1400" dirty="0">
                    <a:solidFill>
                      <a:schemeClr val="tx1">
                        <a:lumMod val="85000"/>
                        <a:lumOff val="15000"/>
                      </a:schemeClr>
                    </a:solidFill>
                    <a:latin typeface="+mn-lt"/>
                  </a:rPr>
                  <a:t>), USD </a:t>
                </a:r>
                <a:r>
                  <a:rPr lang="en-US" sz="1400" dirty="0" smtClean="0">
                    <a:solidFill>
                      <a:schemeClr val="tx1">
                        <a:lumMod val="85000"/>
                        <a:lumOff val="15000"/>
                      </a:schemeClr>
                    </a:solidFill>
                    <a:latin typeface="+mn-lt"/>
                  </a:rPr>
                  <a:t>million</a:t>
                </a:r>
                <a:endParaRPr lang="ru-RU" sz="1400" dirty="0">
                  <a:solidFill>
                    <a:schemeClr val="tx1">
                      <a:lumMod val="85000"/>
                      <a:lumOff val="15000"/>
                    </a:schemeClr>
                  </a:solidFill>
                  <a:latin typeface="+mn-lt"/>
                </a:endParaRPr>
              </a:p>
              <a:p>
                <a:pPr marL="987425" lvl="1" indent="-446088"/>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4</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3</m:t>
                        </m:r>
                      </m:sup>
                    </m:sSubSup>
                  </m:oMath>
                </a14:m>
                <a:r>
                  <a:rPr lang="en-US" sz="1400" dirty="0">
                    <a:solidFill>
                      <a:schemeClr val="tx1">
                        <a:lumMod val="85000"/>
                        <a:lumOff val="15000"/>
                      </a:schemeClr>
                    </a:solidFill>
                    <a:latin typeface="+mn-lt"/>
                  </a:rPr>
                  <a:t> – Energy, Utilities and Recycling: Production (turnover) MSP (</a:t>
                </a:r>
                <a:r>
                  <a:rPr lang="ru-RU" sz="1400" dirty="0">
                    <a:solidFill>
                      <a:schemeClr val="tx1">
                        <a:lumMod val="85000"/>
                        <a:lumOff val="15000"/>
                      </a:schemeClr>
                    </a:solidFill>
                    <a:latin typeface="+mn-lt"/>
                  </a:rPr>
                  <a:t>производство коксовых продуктов</a:t>
                </a:r>
                <a:r>
                  <a:rPr lang="en-US" sz="1400" dirty="0">
                    <a:solidFill>
                      <a:schemeClr val="tx1">
                        <a:lumMod val="85000"/>
                        <a:lumOff val="15000"/>
                      </a:schemeClr>
                    </a:solidFill>
                    <a:latin typeface="+mn-lt"/>
                  </a:rPr>
                  <a:t>), USD </a:t>
                </a:r>
                <a:r>
                  <a:rPr lang="en-US" sz="1400" dirty="0" smtClean="0">
                    <a:solidFill>
                      <a:schemeClr val="tx1">
                        <a:lumMod val="85000"/>
                        <a:lumOff val="15000"/>
                      </a:schemeClr>
                    </a:solidFill>
                    <a:latin typeface="+mn-lt"/>
                  </a:rPr>
                  <a:t>million</a:t>
                </a:r>
                <a:endParaRPr lang="ru-RU" sz="1400" dirty="0">
                  <a:solidFill>
                    <a:schemeClr val="tx1">
                      <a:lumMod val="85000"/>
                      <a:lumOff val="15000"/>
                    </a:schemeClr>
                  </a:solidFill>
                  <a:latin typeface="+mn-lt"/>
                </a:endParaRPr>
              </a:p>
              <a:p>
                <a:pPr marL="987425" lvl="1" indent="-446088"/>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5</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3</m:t>
                        </m:r>
                      </m:sup>
                    </m:sSubSup>
                  </m:oMath>
                </a14:m>
                <a:r>
                  <a:rPr lang="en-US" sz="1400" dirty="0">
                    <a:solidFill>
                      <a:schemeClr val="tx1">
                        <a:lumMod val="85000"/>
                        <a:lumOff val="15000"/>
                      </a:schemeClr>
                    </a:solidFill>
                    <a:latin typeface="+mn-lt"/>
                  </a:rPr>
                  <a:t> – Railway Freight Traffic, Million tonne-kilometres, (</a:t>
                </a:r>
                <a:r>
                  <a:rPr lang="ru-RU" sz="1400" dirty="0">
                    <a:solidFill>
                      <a:schemeClr val="tx1">
                        <a:lumMod val="85000"/>
                        <a:lumOff val="15000"/>
                      </a:schemeClr>
                    </a:solidFill>
                    <a:latin typeface="+mn-lt"/>
                  </a:rPr>
                  <a:t>оборот железнодорожных перевозок</a:t>
                </a:r>
                <a:r>
                  <a:rPr lang="en-US" sz="1400" dirty="0" smtClean="0">
                    <a:solidFill>
                      <a:schemeClr val="tx1">
                        <a:lumMod val="85000"/>
                        <a:lumOff val="15000"/>
                      </a:schemeClr>
                    </a:solidFill>
                    <a:latin typeface="+mn-lt"/>
                  </a:rPr>
                  <a:t>)</a:t>
                </a:r>
                <a:endParaRPr lang="ru-RU" sz="1400" dirty="0">
                  <a:solidFill>
                    <a:schemeClr val="tx1">
                      <a:lumMod val="85000"/>
                      <a:lumOff val="15000"/>
                    </a:schemeClr>
                  </a:solidFill>
                  <a:latin typeface="+mn-lt"/>
                </a:endParaRPr>
              </a:p>
              <a:p>
                <a:pPr marL="987425" lvl="1" indent="-446088"/>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6</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3</m:t>
                        </m:r>
                      </m:sup>
                    </m:sSubSup>
                  </m:oMath>
                </a14:m>
                <a:r>
                  <a:rPr lang="en-US" sz="1400" dirty="0">
                    <a:solidFill>
                      <a:schemeClr val="tx1">
                        <a:lumMod val="85000"/>
                        <a:lumOff val="15000"/>
                      </a:schemeClr>
                    </a:solidFill>
                    <a:latin typeface="+mn-lt"/>
                  </a:rPr>
                  <a:t> – Waste Generated by Manufacturing (</a:t>
                </a:r>
                <a:r>
                  <a:rPr lang="ru-RU" sz="1400" dirty="0">
                    <a:solidFill>
                      <a:schemeClr val="tx1">
                        <a:lumMod val="85000"/>
                        <a:lumOff val="15000"/>
                      </a:schemeClr>
                    </a:solidFill>
                    <a:latin typeface="+mn-lt"/>
                  </a:rPr>
                  <a:t>отходы</a:t>
                </a:r>
                <a:r>
                  <a:rPr lang="en-US" sz="1400" dirty="0">
                    <a:solidFill>
                      <a:schemeClr val="tx1">
                        <a:lumMod val="85000"/>
                        <a:lumOff val="15000"/>
                      </a:schemeClr>
                    </a:solidFill>
                    <a:latin typeface="+mn-lt"/>
                  </a:rPr>
                  <a:t>, </a:t>
                </a:r>
                <a:r>
                  <a:rPr lang="ru-RU" sz="1400" dirty="0">
                    <a:solidFill>
                      <a:schemeClr val="tx1">
                        <a:lumMod val="85000"/>
                        <a:lumOff val="15000"/>
                      </a:schemeClr>
                    </a:solidFill>
                    <a:latin typeface="+mn-lt"/>
                  </a:rPr>
                  <a:t>образовавшиеся от промышленности</a:t>
                </a:r>
                <a:r>
                  <a:rPr lang="en-US" sz="1400" dirty="0">
                    <a:solidFill>
                      <a:schemeClr val="tx1">
                        <a:lumMod val="85000"/>
                        <a:lumOff val="15000"/>
                      </a:schemeClr>
                    </a:solidFill>
                    <a:latin typeface="+mn-lt"/>
                  </a:rPr>
                  <a:t>), tonnes</a:t>
                </a:r>
                <a:endParaRPr lang="ru-RU" sz="1400" dirty="0">
                  <a:solidFill>
                    <a:schemeClr val="tx1">
                      <a:lumMod val="85000"/>
                      <a:lumOff val="15000"/>
                    </a:schemeClr>
                  </a:solidFill>
                  <a:latin typeface="+mn-lt"/>
                </a:endParaRPr>
              </a:p>
              <a:p>
                <a:pPr marL="358902" indent="-285750">
                  <a:spcBef>
                    <a:spcPts val="1200"/>
                  </a:spcBef>
                  <a:buFont typeface="Wingdings" panose="05000000000000000000" pitchFamily="2" charset="2"/>
                  <a:buChar char="q"/>
                </a:pPr>
                <a:r>
                  <a:rPr lang="en-US" sz="1800" i="1" dirty="0">
                    <a:solidFill>
                      <a:schemeClr val="tx1">
                        <a:lumMod val="85000"/>
                        <a:lumOff val="15000"/>
                      </a:schemeClr>
                    </a:solidFill>
                    <a:latin typeface="+mn-lt"/>
                  </a:rPr>
                  <a:t>The Indicators to estimate of the effect of the external environment</a:t>
                </a:r>
                <a:endParaRPr lang="ru-RU" sz="1800" dirty="0">
                  <a:solidFill>
                    <a:schemeClr val="tx1">
                      <a:lumMod val="85000"/>
                      <a:lumOff val="15000"/>
                    </a:schemeClr>
                  </a:solidFill>
                  <a:latin typeface="+mn-lt"/>
                </a:endParaRPr>
              </a:p>
              <a:p>
                <a:pPr lvl="1"/>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1</m:t>
                        </m:r>
                      </m:sup>
                    </m:sSubSup>
                  </m:oMath>
                </a14:m>
                <a:r>
                  <a:rPr lang="en-US" sz="1400" dirty="0">
                    <a:solidFill>
                      <a:schemeClr val="tx1">
                        <a:lumMod val="85000"/>
                        <a:lumOff val="15000"/>
                      </a:schemeClr>
                    </a:solidFill>
                    <a:latin typeface="+mn-lt"/>
                  </a:rPr>
                  <a:t> – Climatological </a:t>
                </a:r>
                <a:r>
                  <a:rPr lang="en-US" sz="1400" dirty="0" smtClean="0">
                    <a:solidFill>
                      <a:schemeClr val="tx1">
                        <a:lumMod val="85000"/>
                        <a:lumOff val="15000"/>
                      </a:schemeClr>
                    </a:solidFill>
                    <a:latin typeface="+mn-lt"/>
                  </a:rPr>
                  <a:t>Disasters</a:t>
                </a:r>
                <a:endParaRPr lang="ru-RU" sz="1400" dirty="0">
                  <a:solidFill>
                    <a:schemeClr val="tx1">
                      <a:lumMod val="85000"/>
                      <a:lumOff val="15000"/>
                    </a:schemeClr>
                  </a:solidFill>
                  <a:latin typeface="+mn-lt"/>
                </a:endParaRPr>
              </a:p>
              <a:p>
                <a:pPr lvl="1"/>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2</m:t>
                        </m:r>
                      </m:sup>
                    </m:sSubSup>
                  </m:oMath>
                </a14:m>
                <a:r>
                  <a:rPr lang="en-US" sz="1400" dirty="0">
                    <a:solidFill>
                      <a:schemeClr val="tx1">
                        <a:lumMod val="85000"/>
                        <a:lumOff val="15000"/>
                      </a:schemeClr>
                    </a:solidFill>
                    <a:latin typeface="+mn-lt"/>
                  </a:rPr>
                  <a:t> – CO2 Emissions per Unit of </a:t>
                </a:r>
                <a:r>
                  <a:rPr lang="en-US" sz="1400" dirty="0" smtClean="0">
                    <a:solidFill>
                      <a:schemeClr val="tx1">
                        <a:lumMod val="85000"/>
                        <a:lumOff val="15000"/>
                      </a:schemeClr>
                    </a:solidFill>
                    <a:latin typeface="+mn-lt"/>
                  </a:rPr>
                  <a:t>Output</a:t>
                </a:r>
                <a:endParaRPr lang="ru-RU" sz="1400" dirty="0">
                  <a:solidFill>
                    <a:schemeClr val="tx1">
                      <a:lumMod val="85000"/>
                      <a:lumOff val="15000"/>
                    </a:schemeClr>
                  </a:solidFill>
                  <a:latin typeface="+mn-lt"/>
                </a:endParaRPr>
              </a:p>
              <a:p>
                <a:pPr lvl="1"/>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4</m:t>
                        </m:r>
                      </m:sup>
                    </m:sSubSup>
                  </m:oMath>
                </a14:m>
                <a:r>
                  <a:rPr lang="en-US" sz="1400" dirty="0">
                    <a:solidFill>
                      <a:schemeClr val="tx1">
                        <a:lumMod val="85000"/>
                        <a:lumOff val="15000"/>
                      </a:schemeClr>
                    </a:solidFill>
                    <a:latin typeface="+mn-lt"/>
                  </a:rPr>
                  <a:t> – </a:t>
                </a:r>
                <a:r>
                  <a:rPr lang="en-US" sz="1400" i="1" dirty="0">
                    <a:solidFill>
                      <a:schemeClr val="tx1">
                        <a:lumMod val="85000"/>
                        <a:lumOff val="15000"/>
                      </a:schemeClr>
                    </a:solidFill>
                    <a:latin typeface="+mn-lt"/>
                  </a:rPr>
                  <a:t>Greenhouse Gas Emissions from </a:t>
                </a:r>
                <a:r>
                  <a:rPr lang="en-US" sz="1400" i="1" dirty="0" smtClean="0">
                    <a:solidFill>
                      <a:schemeClr val="tx1">
                        <a:lumMod val="85000"/>
                        <a:lumOff val="15000"/>
                      </a:schemeClr>
                    </a:solidFill>
                    <a:latin typeface="+mn-lt"/>
                  </a:rPr>
                  <a:t>Agriculture</a:t>
                </a:r>
                <a:endParaRPr lang="ru-RU" sz="1400" dirty="0">
                  <a:solidFill>
                    <a:schemeClr val="tx1">
                      <a:lumMod val="85000"/>
                      <a:lumOff val="15000"/>
                    </a:schemeClr>
                  </a:solidFill>
                  <a:latin typeface="+mn-lt"/>
                </a:endParaRPr>
              </a:p>
              <a:p>
                <a:pPr lvl="1"/>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5</m:t>
                        </m:r>
                      </m:sup>
                    </m:sSubSup>
                  </m:oMath>
                </a14:m>
                <a:r>
                  <a:rPr lang="en-US" sz="1400" i="1" dirty="0">
                    <a:solidFill>
                      <a:schemeClr val="tx1">
                        <a:lumMod val="85000"/>
                        <a:lumOff val="15000"/>
                      </a:schemeClr>
                    </a:solidFill>
                    <a:latin typeface="+mn-lt"/>
                  </a:rPr>
                  <a:t> – Mean Temperature, </a:t>
                </a:r>
                <a:r>
                  <a:rPr lang="en-US" sz="1400" i="1" dirty="0" smtClean="0">
                    <a:solidFill>
                      <a:schemeClr val="tx1">
                        <a:lumMod val="85000"/>
                        <a:lumOff val="15000"/>
                      </a:schemeClr>
                    </a:solidFill>
                    <a:latin typeface="+mn-lt"/>
                  </a:rPr>
                  <a:t>Year</a:t>
                </a:r>
                <a:endParaRPr lang="ru-RU" sz="1400" dirty="0">
                  <a:solidFill>
                    <a:schemeClr val="tx1">
                      <a:lumMod val="85000"/>
                      <a:lumOff val="15000"/>
                    </a:schemeClr>
                  </a:solidFill>
                  <a:latin typeface="+mn-lt"/>
                </a:endParaRPr>
              </a:p>
              <a:p>
                <a:pPr lvl="1"/>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6</m:t>
                        </m:r>
                      </m:sup>
                    </m:sSubSup>
                  </m:oMath>
                </a14:m>
                <a:r>
                  <a:rPr lang="en-US" sz="1400" dirty="0">
                    <a:solidFill>
                      <a:schemeClr val="tx1">
                        <a:lumMod val="85000"/>
                        <a:lumOff val="15000"/>
                      </a:schemeClr>
                    </a:solidFill>
                    <a:latin typeface="+mn-lt"/>
                  </a:rPr>
                  <a:t> – </a:t>
                </a:r>
                <a:r>
                  <a:rPr lang="en-US" sz="1400" i="1" dirty="0">
                    <a:solidFill>
                      <a:schemeClr val="tx1">
                        <a:lumMod val="85000"/>
                        <a:lumOff val="15000"/>
                      </a:schemeClr>
                    </a:solidFill>
                    <a:latin typeface="+mn-lt"/>
                  </a:rPr>
                  <a:t>Fresh Surface Water </a:t>
                </a:r>
                <a:r>
                  <a:rPr lang="en-US" sz="1400" i="1" dirty="0" smtClean="0">
                    <a:solidFill>
                      <a:schemeClr val="tx1">
                        <a:lumMod val="85000"/>
                        <a:lumOff val="15000"/>
                      </a:schemeClr>
                    </a:solidFill>
                    <a:latin typeface="+mn-lt"/>
                  </a:rPr>
                  <a:t>Withdrawal</a:t>
                </a:r>
                <a:endParaRPr lang="ru-RU" sz="1400" dirty="0">
                  <a:solidFill>
                    <a:schemeClr val="tx1">
                      <a:lumMod val="85000"/>
                      <a:lumOff val="15000"/>
                    </a:schemeClr>
                  </a:solidFill>
                  <a:latin typeface="+mn-lt"/>
                </a:endParaRPr>
              </a:p>
              <a:p>
                <a:pPr lvl="1"/>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7</m:t>
                        </m:r>
                      </m:sup>
                    </m:sSubSup>
                  </m:oMath>
                </a14:m>
                <a:r>
                  <a:rPr lang="en-US" sz="1400" dirty="0">
                    <a:solidFill>
                      <a:schemeClr val="tx1">
                        <a:lumMod val="85000"/>
                        <a:lumOff val="15000"/>
                      </a:schemeClr>
                    </a:solidFill>
                    <a:latin typeface="+mn-lt"/>
                  </a:rPr>
                  <a:t> –</a:t>
                </a:r>
                <a:r>
                  <a:rPr lang="en-US" sz="1400" i="1" dirty="0">
                    <a:solidFill>
                      <a:schemeClr val="tx1">
                        <a:lumMod val="85000"/>
                        <a:lumOff val="15000"/>
                      </a:schemeClr>
                    </a:solidFill>
                    <a:latin typeface="+mn-lt"/>
                  </a:rPr>
                  <a:t> Forest </a:t>
                </a:r>
                <a:r>
                  <a:rPr lang="en-US" sz="1400" i="1" dirty="0" smtClean="0">
                    <a:solidFill>
                      <a:schemeClr val="tx1">
                        <a:lumMod val="85000"/>
                        <a:lumOff val="15000"/>
                      </a:schemeClr>
                    </a:solidFill>
                    <a:latin typeface="+mn-lt"/>
                  </a:rPr>
                  <a:t>Land</a:t>
                </a:r>
                <a:endParaRPr lang="ru-RU" sz="1400" dirty="0">
                  <a:solidFill>
                    <a:schemeClr val="tx1">
                      <a:lumMod val="85000"/>
                      <a:lumOff val="15000"/>
                    </a:schemeClr>
                  </a:solidFill>
                  <a:latin typeface="+mn-lt"/>
                </a:endParaRPr>
              </a:p>
            </p:txBody>
          </p:sp>
        </mc:Choice>
        <mc:Fallback xmlns="">
          <p:sp>
            <p:nvSpPr>
              <p:cNvPr id="3" name="Текст 2"/>
              <p:cNvSpPr>
                <a:spLocks noGrp="1" noRot="1" noChangeAspect="1" noMove="1" noResize="1" noEditPoints="1" noAdjustHandles="1" noChangeArrowheads="1" noChangeShapeType="1" noTextEdit="1"/>
              </p:cNvSpPr>
              <p:nvPr>
                <p:ph type="body" idx="4294967295"/>
              </p:nvPr>
            </p:nvSpPr>
            <p:spPr>
              <a:xfrm>
                <a:off x="251520" y="188913"/>
                <a:ext cx="8390830" cy="6480175"/>
              </a:xfrm>
              <a:blipFill rotWithShape="1">
                <a:blip r:embed="rId2"/>
                <a:stretch>
                  <a:fillRect l="-871" t="-1129"/>
                </a:stretch>
              </a:blipFill>
            </p:spPr>
            <p:txBody>
              <a:bodyPr/>
              <a:lstStyle/>
              <a:p>
                <a:r>
                  <a:rPr lang="ru-RU">
                    <a:noFill/>
                  </a:rPr>
                  <a:t> </a:t>
                </a:r>
              </a:p>
            </p:txBody>
          </p:sp>
        </mc:Fallback>
      </mc:AlternateContent>
      <p:sp>
        <p:nvSpPr>
          <p:cNvPr id="4" name="Скругленный прямоугольник 3"/>
          <p:cNvSpPr/>
          <p:nvPr/>
        </p:nvSpPr>
        <p:spPr>
          <a:xfrm>
            <a:off x="8460432" y="1196752"/>
            <a:ext cx="683568" cy="324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r>
              <a:rPr lang="ru-RU" dirty="0" smtClean="0"/>
              <a:t>3</a:t>
            </a:r>
            <a:endParaRPr lang="ru-RU" dirty="0"/>
          </a:p>
        </p:txBody>
      </p:sp>
    </p:spTree>
    <p:extLst>
      <p:ext uri="{BB962C8B-B14F-4D97-AF65-F5344CB8AC3E}">
        <p14:creationId xmlns:p14="http://schemas.microsoft.com/office/powerpoint/2010/main" val="1240697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C5290963-8818-44D2-9BD7-45C1ED6203EC}" type="slidenum">
              <a:rPr lang="ru-RU" smtClean="0"/>
              <a:t>11</a:t>
            </a:fld>
            <a:endParaRPr lang="ru-RU" dirty="0"/>
          </a:p>
        </p:txBody>
      </p:sp>
      <mc:AlternateContent xmlns:mc="http://schemas.openxmlformats.org/markup-compatibility/2006" xmlns:a14="http://schemas.microsoft.com/office/drawing/2010/main">
        <mc:Choice Requires="a14">
          <p:sp>
            <p:nvSpPr>
              <p:cNvPr id="3" name="Текст 2"/>
              <p:cNvSpPr>
                <a:spLocks noGrp="1"/>
              </p:cNvSpPr>
              <p:nvPr>
                <p:ph type="body" idx="4294967295"/>
              </p:nvPr>
            </p:nvSpPr>
            <p:spPr>
              <a:xfrm>
                <a:off x="251520" y="115888"/>
                <a:ext cx="8390830" cy="6553200"/>
              </a:xfrm>
            </p:spPr>
            <p:txBody>
              <a:bodyPr>
                <a:normAutofit fontScale="92500" lnSpcReduction="20000"/>
              </a:bodyPr>
              <a:lstStyle/>
              <a:p>
                <a:pPr marL="0" indent="0">
                  <a:buNone/>
                </a:pPr>
                <a:r>
                  <a:rPr lang="en-US" sz="1900" b="1" i="1" dirty="0" smtClean="0">
                    <a:solidFill>
                      <a:schemeClr val="tx1">
                        <a:lumMod val="85000"/>
                        <a:lumOff val="15000"/>
                      </a:schemeClr>
                    </a:solidFill>
                  </a:rPr>
                  <a:t>Greenhouse Gas Emissions from Agriculture</a:t>
                </a:r>
                <a:endParaRPr lang="ru-RU" sz="1600" dirty="0">
                  <a:solidFill>
                    <a:schemeClr val="tx1">
                      <a:lumMod val="85000"/>
                      <a:lumOff val="15000"/>
                    </a:schemeClr>
                  </a:solidFill>
                </a:endParaRPr>
              </a:p>
              <a:p>
                <a:pPr marL="0" indent="0">
                  <a:buNone/>
                </a:pPr>
                <a:r>
                  <a:rPr lang="ru-RU" sz="1600" dirty="0">
                    <a:solidFill>
                      <a:schemeClr val="tx1">
                        <a:lumMod val="85000"/>
                        <a:lumOff val="15000"/>
                      </a:schemeClr>
                    </a:solidFill>
                  </a:rPr>
                  <a:t>Выбросы </a:t>
                </a:r>
                <a:r>
                  <a:rPr lang="ru-RU" sz="1600" b="1" dirty="0">
                    <a:solidFill>
                      <a:schemeClr val="tx1">
                        <a:lumMod val="85000"/>
                        <a:lumOff val="15000"/>
                      </a:schemeClr>
                    </a:solidFill>
                  </a:rPr>
                  <a:t>газов </a:t>
                </a:r>
                <a:r>
                  <a:rPr lang="ru-RU" sz="1600" dirty="0">
                    <a:solidFill>
                      <a:schemeClr val="tx1">
                        <a:lumMod val="85000"/>
                        <a:lumOff val="15000"/>
                      </a:schemeClr>
                    </a:solidFill>
                  </a:rPr>
                  <a:t>(метан (СН4), закись азота (N2O), гидрофторуглероды (ГФУ), перфторуглероды (ПФУ), гексафторид серы (SF6 ) в атмосферу от источника сельскохозяйственного назначения.</a:t>
                </a:r>
              </a:p>
              <a:p>
                <a:pPr marL="358902" indent="-285750">
                  <a:spcBef>
                    <a:spcPts val="1200"/>
                  </a:spcBef>
                  <a:buFont typeface="Wingdings" panose="05000000000000000000" pitchFamily="2" charset="2"/>
                  <a:buChar char="q"/>
                </a:pPr>
                <a:r>
                  <a:rPr lang="en-US" sz="1600" i="1" dirty="0">
                    <a:solidFill>
                      <a:schemeClr val="tx1">
                        <a:lumMod val="85000"/>
                        <a:lumOff val="15000"/>
                      </a:schemeClr>
                    </a:solidFill>
                  </a:rPr>
                  <a:t>The prehistory of the current </a:t>
                </a:r>
                <a:r>
                  <a:rPr lang="en-US" sz="1600" i="1" dirty="0" smtClean="0">
                    <a:solidFill>
                      <a:schemeClr val="tx1">
                        <a:lumMod val="85000"/>
                        <a:lumOff val="15000"/>
                      </a:schemeClr>
                    </a:solidFill>
                  </a:rPr>
                  <a:t>process</a:t>
                </a:r>
                <a:endParaRPr lang="ru-RU" sz="1600" i="1" dirty="0" smtClean="0">
                  <a:solidFill>
                    <a:schemeClr val="tx1">
                      <a:lumMod val="85000"/>
                      <a:lumOff val="15000"/>
                    </a:schemeClr>
                  </a:solidFill>
                </a:endParaRPr>
              </a:p>
              <a:p>
                <a:pPr marL="0" indent="628650">
                  <a:spcBef>
                    <a:spcPts val="1200"/>
                  </a:spcBef>
                  <a:buNone/>
                </a:pPr>
                <a:r>
                  <a:rPr lang="en-US" sz="1600" i="1" dirty="0" smtClean="0">
                    <a:solidFill>
                      <a:schemeClr val="tx1">
                        <a:lumMod val="85000"/>
                        <a:lumOff val="15000"/>
                      </a:schemeClr>
                    </a:solidFill>
                  </a:rPr>
                  <a:t> </a:t>
                </a: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r>
                          <a:rPr lang="en-US" sz="1400" i="1">
                            <a:solidFill>
                              <a:schemeClr val="tx1">
                                <a:lumMod val="85000"/>
                                <a:lumOff val="15000"/>
                              </a:schemeClr>
                            </a:solidFill>
                            <a:latin typeface="Cambria Math"/>
                          </a:rPr>
                          <m:t>−1</m:t>
                        </m:r>
                      </m:sub>
                      <m:sup>
                        <m:r>
                          <a:rPr lang="en-US" sz="1400" i="1">
                            <a:solidFill>
                              <a:schemeClr val="tx1">
                                <a:lumMod val="85000"/>
                                <a:lumOff val="15000"/>
                              </a:schemeClr>
                            </a:solidFill>
                            <a:latin typeface="Cambria Math"/>
                          </a:rPr>
                          <m:t>4</m:t>
                        </m:r>
                      </m:sup>
                    </m:sSubSup>
                    <m:r>
                      <a:rPr lang="en-US" sz="1400" i="1">
                        <a:solidFill>
                          <a:schemeClr val="tx1">
                            <a:lumMod val="85000"/>
                            <a:lumOff val="15000"/>
                          </a:schemeClr>
                        </a:solidFill>
                        <a:latin typeface="Cambria Math"/>
                      </a:rPr>
                      <m:t>⋯⋯⋯</m:t>
                    </m:r>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r>
                          <a:rPr lang="en-US" sz="1400" i="1">
                            <a:solidFill>
                              <a:schemeClr val="tx1">
                                <a:lumMod val="85000"/>
                                <a:lumOff val="15000"/>
                              </a:schemeClr>
                            </a:solidFill>
                            <a:latin typeface="Cambria Math"/>
                          </a:rPr>
                          <m:t>−</m:t>
                        </m:r>
                        <m:r>
                          <a:rPr lang="en-US" sz="1400" i="1">
                            <a:solidFill>
                              <a:schemeClr val="tx1">
                                <a:lumMod val="85000"/>
                                <a:lumOff val="15000"/>
                              </a:schemeClr>
                            </a:solidFill>
                            <a:latin typeface="Cambria Math"/>
                          </a:rPr>
                          <m:t>𝑗</m:t>
                        </m:r>
                      </m:sub>
                      <m:sup>
                        <m:r>
                          <a:rPr lang="en-US" sz="1400" i="1">
                            <a:solidFill>
                              <a:schemeClr val="tx1">
                                <a:lumMod val="85000"/>
                                <a:lumOff val="15000"/>
                              </a:schemeClr>
                            </a:solidFill>
                            <a:latin typeface="Cambria Math"/>
                          </a:rPr>
                          <m:t>4</m:t>
                        </m:r>
                      </m:sup>
                    </m:sSubSup>
                    <m:r>
                      <a:rPr lang="en-US" sz="1400" i="1">
                        <a:solidFill>
                          <a:schemeClr val="tx1">
                            <a:lumMod val="85000"/>
                            <a:lumOff val="15000"/>
                          </a:schemeClr>
                        </a:solidFill>
                        <a:latin typeface="Cambria Math"/>
                      </a:rPr>
                      <m:t>⋯⋯⋯– </m:t>
                    </m:r>
                  </m:oMath>
                </a14:m>
                <a:r>
                  <a:rPr lang="en-US" sz="1400" i="1" dirty="0">
                    <a:solidFill>
                      <a:schemeClr val="tx1">
                        <a:lumMod val="85000"/>
                        <a:lumOff val="15000"/>
                      </a:schemeClr>
                    </a:solidFill>
                  </a:rPr>
                  <a:t>Greenhouse Gas Emissions from Agriculture</a:t>
                </a:r>
                <a:endParaRPr lang="ru-RU" sz="1400" dirty="0">
                  <a:solidFill>
                    <a:schemeClr val="tx1">
                      <a:lumMod val="85000"/>
                      <a:lumOff val="15000"/>
                    </a:schemeClr>
                  </a:solidFill>
                </a:endParaRPr>
              </a:p>
              <a:p>
                <a:pPr marL="358902" indent="-285750">
                  <a:spcBef>
                    <a:spcPts val="1200"/>
                  </a:spcBef>
                  <a:buFont typeface="Wingdings" panose="05000000000000000000" pitchFamily="2" charset="2"/>
                  <a:buChar char="q"/>
                </a:pPr>
                <a:r>
                  <a:rPr lang="en-US" sz="1600" i="1" dirty="0">
                    <a:solidFill>
                      <a:schemeClr val="tx1">
                        <a:lumMod val="85000"/>
                        <a:lumOff val="15000"/>
                      </a:schemeClr>
                    </a:solidFill>
                  </a:rPr>
                  <a:t>The Indicators to estimate human </a:t>
                </a:r>
                <a:r>
                  <a:rPr lang="en-US" sz="1600" i="1" dirty="0" smtClean="0">
                    <a:solidFill>
                      <a:schemeClr val="tx1">
                        <a:lumMod val="85000"/>
                        <a:lumOff val="15000"/>
                      </a:schemeClr>
                    </a:solidFill>
                  </a:rPr>
                  <a:t>activities</a:t>
                </a:r>
                <a:r>
                  <a:rPr lang="en-US" sz="1600" dirty="0" smtClean="0">
                    <a:solidFill>
                      <a:schemeClr val="tx1">
                        <a:lumMod val="85000"/>
                        <a:lumOff val="15000"/>
                      </a:schemeClr>
                    </a:solidFill>
                  </a:rPr>
                  <a:t>, </a:t>
                </a:r>
                <a:r>
                  <a:rPr lang="en-US" sz="1600" dirty="0">
                    <a:solidFill>
                      <a:schemeClr val="tx1">
                        <a:lumMod val="85000"/>
                        <a:lumOff val="15000"/>
                      </a:schemeClr>
                    </a:solidFill>
                  </a:rPr>
                  <a:t>(</a:t>
                </a: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𝑦</m:t>
                        </m:r>
                      </m:e>
                      <m:sub>
                        <m:r>
                          <a:rPr lang="en-US" sz="1600" i="1">
                            <a:solidFill>
                              <a:schemeClr val="tx1">
                                <a:lumMod val="85000"/>
                                <a:lumOff val="15000"/>
                              </a:schemeClr>
                            </a:solidFill>
                            <a:latin typeface="Cambria Math"/>
                          </a:rPr>
                          <m:t>𝑡</m:t>
                        </m:r>
                      </m:sub>
                      <m:sup>
                        <m:r>
                          <a:rPr lang="en-US" sz="1600" i="1">
                            <a:solidFill>
                              <a:schemeClr val="tx1">
                                <a:lumMod val="85000"/>
                                <a:lumOff val="15000"/>
                              </a:schemeClr>
                            </a:solidFill>
                            <a:latin typeface="Cambria Math"/>
                          </a:rPr>
                          <m:t>4</m:t>
                        </m:r>
                      </m:sup>
                    </m:sSubSup>
                  </m:oMath>
                </a14:m>
                <a:r>
                  <a:rPr lang="en-US" sz="1600" dirty="0">
                    <a:solidFill>
                      <a:schemeClr val="tx1">
                        <a:lumMod val="85000"/>
                        <a:lumOff val="15000"/>
                      </a:schemeClr>
                    </a:solidFill>
                  </a:rPr>
                  <a:t>)</a:t>
                </a:r>
                <a:endParaRPr lang="ru-RU" sz="1600" dirty="0">
                  <a:solidFill>
                    <a:schemeClr val="tx1">
                      <a:lumMod val="85000"/>
                      <a:lumOff val="15000"/>
                    </a:schemeClr>
                  </a:solidFill>
                </a:endParaRPr>
              </a:p>
              <a:p>
                <a:pPr marL="0" indent="0">
                  <a:spcBef>
                    <a:spcPts val="1200"/>
                  </a:spcBef>
                  <a:buNone/>
                </a:pPr>
                <a:r>
                  <a:rPr lang="en-US" sz="1600" i="1" dirty="0">
                    <a:solidFill>
                      <a:schemeClr val="tx1">
                        <a:lumMod val="85000"/>
                        <a:lumOff val="15000"/>
                      </a:schemeClr>
                    </a:solidFill>
                  </a:rPr>
                  <a:t>The impact of human </a:t>
                </a:r>
                <a:r>
                  <a:rPr lang="en-US" sz="1600" b="1" i="1" dirty="0">
                    <a:solidFill>
                      <a:schemeClr val="tx1">
                        <a:lumMod val="85000"/>
                        <a:lumOff val="15000"/>
                      </a:schemeClr>
                    </a:solidFill>
                  </a:rPr>
                  <a:t>activities</a:t>
                </a:r>
                <a:r>
                  <a:rPr lang="en-US" sz="1600" i="1" dirty="0">
                    <a:solidFill>
                      <a:schemeClr val="tx1">
                        <a:lumMod val="85000"/>
                        <a:lumOff val="15000"/>
                      </a:schemeClr>
                    </a:solidFill>
                  </a:rPr>
                  <a:t> on the Greenhouse Gas Emissions from Agriculture</a:t>
                </a:r>
                <a:endParaRPr lang="ru-RU" sz="1600" i="1" dirty="0" smtClean="0">
                  <a:solidFill>
                    <a:schemeClr val="tx1">
                      <a:lumMod val="85000"/>
                      <a:lumOff val="15000"/>
                    </a:schemeClr>
                  </a:solidFill>
                </a:endParaRPr>
              </a:p>
              <a:p>
                <a:pPr marL="585787" lvl="1" indent="0">
                  <a:lnSpc>
                    <a:spcPct val="110000"/>
                  </a:lnSpc>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1</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4</m:t>
                        </m:r>
                      </m:sup>
                    </m:sSubSup>
                  </m:oMath>
                </a14:m>
                <a:r>
                  <a:rPr lang="en-US" sz="1400" dirty="0">
                    <a:solidFill>
                      <a:schemeClr val="tx1">
                        <a:lumMod val="85000"/>
                        <a:lumOff val="15000"/>
                      </a:schemeClr>
                    </a:solidFill>
                    <a:latin typeface="+mn-lt"/>
                  </a:rPr>
                  <a:t> – World: Machinery for Food, Beverage and Tobacco Processing: Production (turnover) MSP (</a:t>
                </a:r>
                <a:r>
                  <a:rPr lang="ru-RU" sz="1400" dirty="0">
                    <a:solidFill>
                      <a:schemeClr val="tx1">
                        <a:lumMod val="85000"/>
                        <a:lumOff val="15000"/>
                      </a:schemeClr>
                    </a:solidFill>
                    <a:latin typeface="+mn-lt"/>
                  </a:rPr>
                  <a:t>производство оборудования для пищевой промышленности</a:t>
                </a:r>
                <a:r>
                  <a:rPr lang="en-US" sz="1400" dirty="0">
                    <a:solidFill>
                      <a:schemeClr val="tx1">
                        <a:lumMod val="85000"/>
                        <a:lumOff val="15000"/>
                      </a:schemeClr>
                    </a:solidFill>
                    <a:latin typeface="+mn-lt"/>
                  </a:rPr>
                  <a:t>, </a:t>
                </a:r>
                <a:r>
                  <a:rPr lang="ru-RU" sz="1400" dirty="0">
                    <a:solidFill>
                      <a:schemeClr val="tx1">
                        <a:lumMod val="85000"/>
                        <a:lumOff val="15000"/>
                      </a:schemeClr>
                    </a:solidFill>
                    <a:latin typeface="+mn-lt"/>
                  </a:rPr>
                  <a:t>производства напитков и переработки табака</a:t>
                </a:r>
                <a:r>
                  <a:rPr lang="en-US" sz="1400" dirty="0">
                    <a:solidFill>
                      <a:schemeClr val="tx1">
                        <a:lumMod val="85000"/>
                        <a:lumOff val="15000"/>
                      </a:schemeClr>
                    </a:solidFill>
                    <a:latin typeface="+mn-lt"/>
                  </a:rPr>
                  <a:t>), USD million</a:t>
                </a:r>
                <a:endParaRPr lang="ru-RU" sz="1400" dirty="0">
                  <a:solidFill>
                    <a:schemeClr val="tx1">
                      <a:lumMod val="85000"/>
                      <a:lumOff val="15000"/>
                    </a:schemeClr>
                  </a:solidFill>
                  <a:latin typeface="+mn-lt"/>
                </a:endParaRPr>
              </a:p>
              <a:p>
                <a:pPr marL="585787" lvl="1" indent="0">
                  <a:lnSpc>
                    <a:spcPct val="110000"/>
                  </a:lnSpc>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2</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4</m:t>
                        </m:r>
                      </m:sup>
                    </m:sSubSup>
                  </m:oMath>
                </a14:m>
                <a:r>
                  <a:rPr lang="en-US" sz="1400" dirty="0">
                    <a:solidFill>
                      <a:schemeClr val="tx1">
                        <a:lumMod val="85000"/>
                        <a:lumOff val="15000"/>
                      </a:schemeClr>
                    </a:solidFill>
                    <a:latin typeface="+mn-lt"/>
                  </a:rPr>
                  <a:t> – World: Machinery. Agricultural and Forestry Machinery: Production (turnover) MSP (</a:t>
                </a:r>
                <a:r>
                  <a:rPr lang="ru-RU" sz="1400" dirty="0">
                    <a:solidFill>
                      <a:schemeClr val="tx1">
                        <a:lumMod val="85000"/>
                        <a:lumOff val="15000"/>
                      </a:schemeClr>
                    </a:solidFill>
                    <a:latin typeface="+mn-lt"/>
                  </a:rPr>
                  <a:t>производство оборудования для сельского и лесного хозяйства</a:t>
                </a:r>
                <a:r>
                  <a:rPr lang="en-US" sz="1400" dirty="0">
                    <a:solidFill>
                      <a:schemeClr val="tx1">
                        <a:lumMod val="85000"/>
                        <a:lumOff val="15000"/>
                      </a:schemeClr>
                    </a:solidFill>
                    <a:latin typeface="+mn-lt"/>
                  </a:rPr>
                  <a:t>), USD million</a:t>
                </a:r>
                <a:endParaRPr lang="ru-RU" sz="1400" dirty="0">
                  <a:solidFill>
                    <a:schemeClr val="tx1">
                      <a:lumMod val="85000"/>
                      <a:lumOff val="15000"/>
                    </a:schemeClr>
                  </a:solidFill>
                  <a:latin typeface="+mn-lt"/>
                </a:endParaRPr>
              </a:p>
              <a:p>
                <a:pPr marL="585787" lvl="1" indent="0">
                  <a:lnSpc>
                    <a:spcPct val="110000"/>
                  </a:lnSpc>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3</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4</m:t>
                        </m:r>
                      </m:sup>
                    </m:sSubSup>
                  </m:oMath>
                </a14:m>
                <a:r>
                  <a:rPr lang="en-US" sz="1400" dirty="0">
                    <a:solidFill>
                      <a:schemeClr val="tx1">
                        <a:lumMod val="85000"/>
                        <a:lumOff val="15000"/>
                      </a:schemeClr>
                    </a:solidFill>
                    <a:latin typeface="+mn-lt"/>
                  </a:rPr>
                  <a:t> – Animal Husbandry. Industrial: Primary Materials. </a:t>
                </a:r>
                <a:r>
                  <a:rPr lang="ru-RU" sz="1400" dirty="0">
                    <a:solidFill>
                      <a:schemeClr val="tx1">
                        <a:lumMod val="85000"/>
                        <a:lumOff val="15000"/>
                      </a:schemeClr>
                    </a:solidFill>
                    <a:latin typeface="+mn-lt"/>
                  </a:rPr>
                  <a:t>(животноводство: производство), </a:t>
                </a:r>
                <a:r>
                  <a:rPr lang="en-US" sz="1400" dirty="0">
                    <a:solidFill>
                      <a:schemeClr val="tx1">
                        <a:lumMod val="85000"/>
                        <a:lumOff val="15000"/>
                      </a:schemeClr>
                    </a:solidFill>
                    <a:latin typeface="+mn-lt"/>
                  </a:rPr>
                  <a:t>USD million</a:t>
                </a:r>
                <a:endParaRPr lang="ru-RU" sz="1400" dirty="0">
                  <a:solidFill>
                    <a:schemeClr val="tx1">
                      <a:lumMod val="85000"/>
                      <a:lumOff val="15000"/>
                    </a:schemeClr>
                  </a:solidFill>
                  <a:latin typeface="+mn-lt"/>
                </a:endParaRPr>
              </a:p>
              <a:p>
                <a:pPr marL="585787" lvl="1" indent="0">
                  <a:lnSpc>
                    <a:spcPct val="110000"/>
                  </a:lnSpc>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ru-RU" sz="1400" i="1">
                            <a:solidFill>
                              <a:schemeClr val="tx1">
                                <a:lumMod val="85000"/>
                                <a:lumOff val="15000"/>
                              </a:schemeClr>
                            </a:solidFill>
                            <a:latin typeface="Cambria Math"/>
                          </a:rPr>
                          <m:t>4</m:t>
                        </m:r>
                        <m:r>
                          <a:rPr lang="en-US" sz="1400" i="1">
                            <a:solidFill>
                              <a:schemeClr val="tx1">
                                <a:lumMod val="85000"/>
                                <a:lumOff val="15000"/>
                              </a:schemeClr>
                            </a:solidFill>
                            <a:latin typeface="Cambria Math"/>
                          </a:rPr>
                          <m:t>𝑡</m:t>
                        </m:r>
                      </m:sub>
                      <m:sup>
                        <m:r>
                          <a:rPr lang="ru-RU" sz="1400" i="1">
                            <a:solidFill>
                              <a:schemeClr val="tx1">
                                <a:lumMod val="85000"/>
                                <a:lumOff val="15000"/>
                              </a:schemeClr>
                            </a:solidFill>
                            <a:latin typeface="Cambria Math"/>
                          </a:rPr>
                          <m:t>4</m:t>
                        </m:r>
                      </m:sup>
                    </m:sSubSup>
                  </m:oMath>
                </a14:m>
                <a:r>
                  <a:rPr lang="en-US" sz="1400" dirty="0">
                    <a:solidFill>
                      <a:schemeClr val="tx1">
                        <a:lumMod val="85000"/>
                        <a:lumOff val="15000"/>
                      </a:schemeClr>
                    </a:solidFill>
                    <a:latin typeface="+mn-lt"/>
                  </a:rPr>
                  <a:t> </a:t>
                </a:r>
                <a:r>
                  <a:rPr lang="ru-RU" sz="1400" dirty="0">
                    <a:solidFill>
                      <a:schemeClr val="tx1">
                        <a:lumMod val="85000"/>
                        <a:lumOff val="15000"/>
                      </a:schemeClr>
                    </a:solidFill>
                    <a:latin typeface="+mn-lt"/>
                  </a:rPr>
                  <a:t>– </a:t>
                </a:r>
                <a:r>
                  <a:rPr lang="en-US" sz="1400" dirty="0">
                    <a:solidFill>
                      <a:schemeClr val="tx1">
                        <a:lumMod val="85000"/>
                        <a:lumOff val="15000"/>
                      </a:schemeClr>
                    </a:solidFill>
                    <a:latin typeface="+mn-lt"/>
                  </a:rPr>
                  <a:t>Arable Land</a:t>
                </a:r>
                <a:r>
                  <a:rPr lang="ru-RU" sz="1400" dirty="0">
                    <a:solidFill>
                      <a:schemeClr val="tx1">
                        <a:lumMod val="85000"/>
                        <a:lumOff val="15000"/>
                      </a:schemeClr>
                    </a:solidFill>
                    <a:latin typeface="+mn-lt"/>
                  </a:rPr>
                  <a:t> (пахотные земли), 000 </a:t>
                </a:r>
                <a:r>
                  <a:rPr lang="en-US" sz="1400" dirty="0">
                    <a:solidFill>
                      <a:schemeClr val="tx1">
                        <a:lumMod val="85000"/>
                        <a:lumOff val="15000"/>
                      </a:schemeClr>
                    </a:solidFill>
                    <a:latin typeface="+mn-lt"/>
                  </a:rPr>
                  <a:t>sq km</a:t>
                </a:r>
                <a:endParaRPr lang="ru-RU" sz="1400" dirty="0">
                  <a:solidFill>
                    <a:schemeClr val="tx1">
                      <a:lumMod val="85000"/>
                      <a:lumOff val="15000"/>
                    </a:schemeClr>
                  </a:solidFill>
                  <a:latin typeface="+mn-lt"/>
                </a:endParaRPr>
              </a:p>
              <a:p>
                <a:pPr marL="585787" lvl="1" indent="0">
                  <a:lnSpc>
                    <a:spcPct val="110000"/>
                  </a:lnSpc>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5</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4</m:t>
                        </m:r>
                      </m:sup>
                    </m:sSubSup>
                  </m:oMath>
                </a14:m>
                <a:r>
                  <a:rPr lang="en-US" sz="1400" dirty="0">
                    <a:solidFill>
                      <a:schemeClr val="tx1">
                        <a:lumMod val="85000"/>
                        <a:lumOff val="15000"/>
                      </a:schemeClr>
                    </a:solidFill>
                    <a:latin typeface="+mn-lt"/>
                  </a:rPr>
                  <a:t> – Animal waste - Production (</a:t>
                </a:r>
                <a:r>
                  <a:rPr lang="ru-RU" sz="1400" dirty="0">
                    <a:solidFill>
                      <a:schemeClr val="tx1">
                        <a:lumMod val="85000"/>
                        <a:lumOff val="15000"/>
                      </a:schemeClr>
                    </a:solidFill>
                    <a:latin typeface="+mn-lt"/>
                  </a:rPr>
                  <a:t>отходы животноводства</a:t>
                </a:r>
                <a:r>
                  <a:rPr lang="en-US" sz="1400" dirty="0">
                    <a:solidFill>
                      <a:schemeClr val="tx1">
                        <a:lumMod val="85000"/>
                        <a:lumOff val="15000"/>
                      </a:schemeClr>
                    </a:solidFill>
                    <a:latin typeface="+mn-lt"/>
                  </a:rPr>
                  <a:t>: </a:t>
                </a:r>
                <a:r>
                  <a:rPr lang="ru-RU" sz="1400" dirty="0">
                    <a:solidFill>
                      <a:schemeClr val="tx1">
                        <a:lumMod val="85000"/>
                        <a:lumOff val="15000"/>
                      </a:schemeClr>
                    </a:solidFill>
                    <a:latin typeface="+mn-lt"/>
                  </a:rPr>
                  <a:t>потребление энергии</a:t>
                </a:r>
                <a:r>
                  <a:rPr lang="en-US" sz="1400" dirty="0">
                    <a:solidFill>
                      <a:schemeClr val="tx1">
                        <a:lumMod val="85000"/>
                        <a:lumOff val="15000"/>
                      </a:schemeClr>
                    </a:solidFill>
                    <a:latin typeface="+mn-lt"/>
                  </a:rPr>
                  <a:t>), Terajoules</a:t>
                </a:r>
                <a:r>
                  <a:rPr lang="en-US" sz="1400" dirty="0" smtClean="0">
                    <a:solidFill>
                      <a:schemeClr val="tx1">
                        <a:lumMod val="85000"/>
                        <a:lumOff val="15000"/>
                      </a:schemeClr>
                    </a:solidFill>
                    <a:latin typeface="+mn-lt"/>
                  </a:rPr>
                  <a:t>,</a:t>
                </a:r>
                <a:r>
                  <a:rPr lang="ru-RU" sz="1400" dirty="0" smtClean="0">
                    <a:solidFill>
                      <a:schemeClr val="tx1">
                        <a:lumMod val="85000"/>
                        <a:lumOff val="15000"/>
                      </a:schemeClr>
                    </a:solidFill>
                    <a:latin typeface="+mn-lt"/>
                  </a:rPr>
                  <a:t> </a:t>
                </a:r>
                <a:r>
                  <a:rPr lang="en-US" sz="1400" dirty="0" smtClean="0">
                    <a:solidFill>
                      <a:schemeClr val="tx1">
                        <a:lumMod val="85000"/>
                        <a:lumOff val="15000"/>
                      </a:schemeClr>
                    </a:solidFill>
                    <a:latin typeface="+mn-lt"/>
                  </a:rPr>
                  <a:t>(</a:t>
                </a:r>
                <a:r>
                  <a:rPr lang="ru-RU" sz="1400" dirty="0">
                    <a:solidFill>
                      <a:schemeClr val="tx1">
                        <a:lumMod val="85000"/>
                        <a:lumOff val="15000"/>
                      </a:schemeClr>
                    </a:solidFill>
                    <a:latin typeface="+mn-lt"/>
                  </a:rPr>
                  <a:t>тераджоуль</a:t>
                </a:r>
                <a:r>
                  <a:rPr lang="en-US" sz="1400" dirty="0">
                    <a:solidFill>
                      <a:schemeClr val="tx1">
                        <a:lumMod val="85000"/>
                        <a:lumOff val="15000"/>
                      </a:schemeClr>
                    </a:solidFill>
                    <a:latin typeface="+mn-lt"/>
                  </a:rPr>
                  <a:t>=10</a:t>
                </a:r>
                <a:r>
                  <a:rPr lang="en-US" sz="1400" baseline="30000" dirty="0">
                    <a:solidFill>
                      <a:schemeClr val="tx1">
                        <a:lumMod val="85000"/>
                        <a:lumOff val="15000"/>
                      </a:schemeClr>
                    </a:solidFill>
                    <a:latin typeface="+mn-lt"/>
                  </a:rPr>
                  <a:t>12</a:t>
                </a:r>
                <a:r>
                  <a:rPr lang="en-US" sz="1400" dirty="0">
                    <a:solidFill>
                      <a:schemeClr val="tx1">
                        <a:lumMod val="85000"/>
                        <a:lumOff val="15000"/>
                      </a:schemeClr>
                    </a:solidFill>
                    <a:latin typeface="+mn-lt"/>
                  </a:rPr>
                  <a:t> </a:t>
                </a:r>
                <a:r>
                  <a:rPr lang="ru-RU" sz="1400" dirty="0">
                    <a:solidFill>
                      <a:schemeClr val="tx1">
                        <a:lumMod val="85000"/>
                        <a:lumOff val="15000"/>
                      </a:schemeClr>
                    </a:solidFill>
                    <a:latin typeface="+mn-lt"/>
                  </a:rPr>
                  <a:t>Дж</a:t>
                </a:r>
                <a:r>
                  <a:rPr lang="en-US" sz="1400" dirty="0">
                    <a:solidFill>
                      <a:schemeClr val="tx1">
                        <a:lumMod val="85000"/>
                        <a:lumOff val="15000"/>
                      </a:schemeClr>
                    </a:solidFill>
                    <a:latin typeface="+mn-lt"/>
                  </a:rPr>
                  <a:t>)</a:t>
                </a:r>
                <a:endParaRPr lang="ru-RU" sz="1400" dirty="0">
                  <a:solidFill>
                    <a:schemeClr val="tx1">
                      <a:lumMod val="85000"/>
                      <a:lumOff val="15000"/>
                    </a:schemeClr>
                  </a:solidFill>
                  <a:latin typeface="+mn-lt"/>
                </a:endParaRPr>
              </a:p>
              <a:p>
                <a:pPr marL="585787" lvl="1" indent="0">
                  <a:lnSpc>
                    <a:spcPct val="110000"/>
                  </a:lnSpc>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6</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4</m:t>
                        </m:r>
                      </m:sup>
                    </m:sSubSup>
                  </m:oMath>
                </a14:m>
                <a:r>
                  <a:rPr lang="en-US" sz="1400" dirty="0">
                    <a:solidFill>
                      <a:schemeClr val="tx1">
                        <a:lumMod val="85000"/>
                        <a:lumOff val="15000"/>
                      </a:schemeClr>
                    </a:solidFill>
                    <a:latin typeface="+mn-lt"/>
                  </a:rPr>
                  <a:t> – Waste Generated by Agriculture, Forestry and Fishing (</a:t>
                </a:r>
                <a:r>
                  <a:rPr lang="ru-RU" sz="1400" dirty="0">
                    <a:solidFill>
                      <a:schemeClr val="tx1">
                        <a:lumMod val="85000"/>
                        <a:lumOff val="15000"/>
                      </a:schemeClr>
                    </a:solidFill>
                    <a:latin typeface="+mn-lt"/>
                  </a:rPr>
                  <a:t>отходы</a:t>
                </a:r>
                <a:r>
                  <a:rPr lang="en-US" sz="1400" dirty="0">
                    <a:solidFill>
                      <a:schemeClr val="tx1">
                        <a:lumMod val="85000"/>
                        <a:lumOff val="15000"/>
                      </a:schemeClr>
                    </a:solidFill>
                    <a:latin typeface="+mn-lt"/>
                  </a:rPr>
                  <a:t>, </a:t>
                </a:r>
                <a:r>
                  <a:rPr lang="ru-RU" sz="1400" dirty="0">
                    <a:solidFill>
                      <a:schemeClr val="tx1">
                        <a:lumMod val="85000"/>
                        <a:lumOff val="15000"/>
                      </a:schemeClr>
                    </a:solidFill>
                    <a:latin typeface="+mn-lt"/>
                  </a:rPr>
                  <a:t>образовавшиеся от сельского хозяйства</a:t>
                </a:r>
                <a:r>
                  <a:rPr lang="en-US" sz="1400" dirty="0">
                    <a:solidFill>
                      <a:schemeClr val="tx1">
                        <a:lumMod val="85000"/>
                        <a:lumOff val="15000"/>
                      </a:schemeClr>
                    </a:solidFill>
                    <a:latin typeface="+mn-lt"/>
                  </a:rPr>
                  <a:t>), 000 tonnes</a:t>
                </a:r>
                <a:endParaRPr lang="ru-RU" sz="1400" dirty="0">
                  <a:solidFill>
                    <a:schemeClr val="tx1">
                      <a:lumMod val="85000"/>
                      <a:lumOff val="15000"/>
                    </a:schemeClr>
                  </a:solidFill>
                  <a:latin typeface="+mn-lt"/>
                </a:endParaRPr>
              </a:p>
              <a:p>
                <a:pPr marL="358902" indent="-285750">
                  <a:spcBef>
                    <a:spcPts val="1200"/>
                  </a:spcBef>
                  <a:buFont typeface="Wingdings" panose="05000000000000000000" pitchFamily="2" charset="2"/>
                  <a:buChar char="q"/>
                </a:pPr>
                <a:r>
                  <a:rPr lang="en-US" sz="1600" b="1" i="1" dirty="0">
                    <a:solidFill>
                      <a:schemeClr val="tx1">
                        <a:lumMod val="85000"/>
                        <a:lumOff val="15000"/>
                      </a:schemeClr>
                    </a:solidFill>
                  </a:rPr>
                  <a:t>The Indicators to estimate of the effect of the external environment</a:t>
                </a:r>
                <a:endParaRPr lang="ru-RU" sz="1600" i="1" dirty="0" smtClean="0">
                  <a:solidFill>
                    <a:schemeClr val="tx1">
                      <a:lumMod val="85000"/>
                      <a:lumOff val="15000"/>
                    </a:schemeClr>
                  </a:solidFill>
                </a:endParaRPr>
              </a:p>
              <a:p>
                <a:pPr marL="585787" lvl="1" indent="0">
                  <a:lnSpc>
                    <a:spcPct val="110000"/>
                  </a:lnSpc>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1</m:t>
                        </m:r>
                      </m:sup>
                    </m:sSubSup>
                  </m:oMath>
                </a14:m>
                <a:r>
                  <a:rPr lang="en-US" sz="1400" i="1" dirty="0">
                    <a:solidFill>
                      <a:schemeClr val="tx1">
                        <a:lumMod val="85000"/>
                        <a:lumOff val="15000"/>
                      </a:schemeClr>
                    </a:solidFill>
                    <a:latin typeface="+mn-lt"/>
                  </a:rPr>
                  <a:t> – Climatological Disasters</a:t>
                </a:r>
                <a:endParaRPr lang="ru-RU" sz="1400" i="1" dirty="0">
                  <a:solidFill>
                    <a:schemeClr val="tx1">
                      <a:lumMod val="85000"/>
                      <a:lumOff val="15000"/>
                    </a:schemeClr>
                  </a:solidFill>
                  <a:latin typeface="+mn-lt"/>
                </a:endParaRPr>
              </a:p>
              <a:p>
                <a:pPr marL="585787" lvl="1" indent="0">
                  <a:lnSpc>
                    <a:spcPct val="110000"/>
                  </a:lnSpc>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2</m:t>
                        </m:r>
                      </m:sup>
                    </m:sSubSup>
                  </m:oMath>
                </a14:m>
                <a:r>
                  <a:rPr lang="en-US" sz="1400" i="1" dirty="0">
                    <a:solidFill>
                      <a:schemeClr val="tx1">
                        <a:lumMod val="85000"/>
                        <a:lumOff val="15000"/>
                      </a:schemeClr>
                    </a:solidFill>
                    <a:latin typeface="+mn-lt"/>
                  </a:rPr>
                  <a:t> – CO2 Emissions per Unit of Output</a:t>
                </a:r>
                <a:endParaRPr lang="ru-RU" sz="1400" i="1" dirty="0">
                  <a:solidFill>
                    <a:schemeClr val="tx1">
                      <a:lumMod val="85000"/>
                      <a:lumOff val="15000"/>
                    </a:schemeClr>
                  </a:solidFill>
                  <a:latin typeface="+mn-lt"/>
                </a:endParaRPr>
              </a:p>
              <a:p>
                <a:pPr marL="585787" lvl="1" indent="0">
                  <a:lnSpc>
                    <a:spcPct val="110000"/>
                  </a:lnSpc>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3</m:t>
                        </m:r>
                      </m:sup>
                    </m:sSubSup>
                  </m:oMath>
                </a14:m>
                <a:r>
                  <a:rPr lang="en-US" sz="1400" i="1" dirty="0">
                    <a:solidFill>
                      <a:schemeClr val="tx1">
                        <a:lumMod val="85000"/>
                        <a:lumOff val="15000"/>
                      </a:schemeClr>
                    </a:solidFill>
                    <a:latin typeface="+mn-lt"/>
                  </a:rPr>
                  <a:t> – Greenhouse Gas Emissions from Industry</a:t>
                </a:r>
                <a:endParaRPr lang="ru-RU" sz="1400" i="1" dirty="0">
                  <a:solidFill>
                    <a:schemeClr val="tx1">
                      <a:lumMod val="85000"/>
                      <a:lumOff val="15000"/>
                    </a:schemeClr>
                  </a:solidFill>
                  <a:latin typeface="+mn-lt"/>
                </a:endParaRPr>
              </a:p>
              <a:p>
                <a:pPr marL="585787" lvl="1" indent="0">
                  <a:lnSpc>
                    <a:spcPct val="110000"/>
                  </a:lnSpc>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5</m:t>
                        </m:r>
                      </m:sup>
                    </m:sSubSup>
                  </m:oMath>
                </a14:m>
                <a:r>
                  <a:rPr lang="en-US" sz="1400" i="1" dirty="0">
                    <a:solidFill>
                      <a:schemeClr val="tx1">
                        <a:lumMod val="85000"/>
                        <a:lumOff val="15000"/>
                      </a:schemeClr>
                    </a:solidFill>
                    <a:latin typeface="+mn-lt"/>
                  </a:rPr>
                  <a:t> – Mean Temperature, Year</a:t>
                </a:r>
                <a:endParaRPr lang="ru-RU" sz="1400" i="1" dirty="0">
                  <a:solidFill>
                    <a:schemeClr val="tx1">
                      <a:lumMod val="85000"/>
                      <a:lumOff val="15000"/>
                    </a:schemeClr>
                  </a:solidFill>
                  <a:latin typeface="+mn-lt"/>
                </a:endParaRPr>
              </a:p>
              <a:p>
                <a:pPr marL="585787" lvl="1" indent="0">
                  <a:lnSpc>
                    <a:spcPct val="110000"/>
                  </a:lnSpc>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6</m:t>
                        </m:r>
                      </m:sup>
                    </m:sSubSup>
                  </m:oMath>
                </a14:m>
                <a:r>
                  <a:rPr lang="en-US" sz="1400" i="1" dirty="0">
                    <a:solidFill>
                      <a:schemeClr val="tx1">
                        <a:lumMod val="85000"/>
                        <a:lumOff val="15000"/>
                      </a:schemeClr>
                    </a:solidFill>
                    <a:latin typeface="+mn-lt"/>
                  </a:rPr>
                  <a:t> – Fresh Surface Water Withdrawal</a:t>
                </a:r>
                <a:endParaRPr lang="ru-RU" sz="1400" i="1" dirty="0">
                  <a:solidFill>
                    <a:schemeClr val="tx1">
                      <a:lumMod val="85000"/>
                      <a:lumOff val="15000"/>
                    </a:schemeClr>
                  </a:solidFill>
                  <a:latin typeface="+mn-lt"/>
                </a:endParaRPr>
              </a:p>
              <a:p>
                <a:pPr marL="585787" lvl="1" indent="0">
                  <a:lnSpc>
                    <a:spcPct val="110000"/>
                  </a:lnSpc>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7</m:t>
                        </m:r>
                      </m:sup>
                    </m:sSubSup>
                  </m:oMath>
                </a14:m>
                <a:r>
                  <a:rPr lang="en-US" sz="1400" i="1" dirty="0">
                    <a:solidFill>
                      <a:schemeClr val="tx1">
                        <a:lumMod val="85000"/>
                        <a:lumOff val="15000"/>
                      </a:schemeClr>
                    </a:solidFill>
                    <a:latin typeface="+mn-lt"/>
                  </a:rPr>
                  <a:t> – Forest Land</a:t>
                </a:r>
                <a:endParaRPr lang="ru-RU" sz="1400" i="1" dirty="0">
                  <a:solidFill>
                    <a:schemeClr val="tx1">
                      <a:lumMod val="85000"/>
                      <a:lumOff val="15000"/>
                    </a:schemeClr>
                  </a:solidFill>
                  <a:latin typeface="+mn-lt"/>
                </a:endParaRPr>
              </a:p>
            </p:txBody>
          </p:sp>
        </mc:Choice>
        <mc:Fallback xmlns="">
          <p:sp>
            <p:nvSpPr>
              <p:cNvPr id="3" name="Текст 2"/>
              <p:cNvSpPr>
                <a:spLocks noGrp="1" noRot="1" noChangeAspect="1" noMove="1" noResize="1" noEditPoints="1" noAdjustHandles="1" noChangeArrowheads="1" noChangeShapeType="1" noTextEdit="1"/>
              </p:cNvSpPr>
              <p:nvPr>
                <p:ph type="body" idx="4294967295"/>
              </p:nvPr>
            </p:nvSpPr>
            <p:spPr>
              <a:xfrm>
                <a:off x="251520" y="115888"/>
                <a:ext cx="8390830" cy="6553200"/>
              </a:xfrm>
              <a:blipFill rotWithShape="1">
                <a:blip r:embed="rId2"/>
                <a:stretch>
                  <a:fillRect l="-581" t="-1302"/>
                </a:stretch>
              </a:blipFill>
            </p:spPr>
            <p:txBody>
              <a:bodyPr/>
              <a:lstStyle/>
              <a:p>
                <a:r>
                  <a:rPr lang="ru-RU">
                    <a:noFill/>
                  </a:rPr>
                  <a:t> </a:t>
                </a:r>
              </a:p>
            </p:txBody>
          </p:sp>
        </mc:Fallback>
      </mc:AlternateContent>
      <p:sp>
        <p:nvSpPr>
          <p:cNvPr id="4" name="Скругленный прямоугольник 3"/>
          <p:cNvSpPr/>
          <p:nvPr/>
        </p:nvSpPr>
        <p:spPr>
          <a:xfrm>
            <a:off x="8532440" y="116632"/>
            <a:ext cx="611560"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ru-RU" dirty="0"/>
          </a:p>
        </p:txBody>
      </p:sp>
    </p:spTree>
    <p:extLst>
      <p:ext uri="{BB962C8B-B14F-4D97-AF65-F5344CB8AC3E}">
        <p14:creationId xmlns:p14="http://schemas.microsoft.com/office/powerpoint/2010/main" val="632086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C5290963-8818-44D2-9BD7-45C1ED6203EC}" type="slidenum">
              <a:rPr lang="ru-RU" smtClean="0"/>
              <a:t>12</a:t>
            </a:fld>
            <a:endParaRPr lang="ru-RU" dirty="0"/>
          </a:p>
        </p:txBody>
      </p:sp>
      <mc:AlternateContent xmlns:mc="http://schemas.openxmlformats.org/markup-compatibility/2006" xmlns:a14="http://schemas.microsoft.com/office/drawing/2010/main">
        <mc:Choice Requires="a14">
          <p:sp>
            <p:nvSpPr>
              <p:cNvPr id="3" name="Текст 2"/>
              <p:cNvSpPr>
                <a:spLocks noGrp="1"/>
              </p:cNvSpPr>
              <p:nvPr>
                <p:ph type="body" idx="4294967295"/>
              </p:nvPr>
            </p:nvSpPr>
            <p:spPr>
              <a:xfrm>
                <a:off x="251520" y="115888"/>
                <a:ext cx="8390830" cy="6553200"/>
              </a:xfrm>
            </p:spPr>
            <p:txBody>
              <a:bodyPr>
                <a:normAutofit fontScale="70000" lnSpcReduction="20000"/>
              </a:bodyPr>
              <a:lstStyle/>
              <a:p>
                <a:pPr marL="0" indent="0">
                  <a:buNone/>
                </a:pPr>
                <a:r>
                  <a:rPr lang="en-US" sz="2000" b="1" i="1" dirty="0" smtClean="0">
                    <a:solidFill>
                      <a:schemeClr val="tx1">
                        <a:lumMod val="85000"/>
                        <a:lumOff val="15000"/>
                      </a:schemeClr>
                    </a:solidFill>
                    <a:latin typeface="+mn-lt"/>
                  </a:rPr>
                  <a:t>Mean </a:t>
                </a:r>
                <a:r>
                  <a:rPr lang="en-US" sz="2000" b="1" i="1" dirty="0">
                    <a:solidFill>
                      <a:schemeClr val="tx1">
                        <a:lumMod val="85000"/>
                        <a:lumOff val="15000"/>
                      </a:schemeClr>
                    </a:solidFill>
                    <a:latin typeface="+mn-lt"/>
                  </a:rPr>
                  <a:t>Temperature, </a:t>
                </a:r>
                <a:r>
                  <a:rPr lang="en-US" sz="2000" b="1" i="1" dirty="0" smtClean="0">
                    <a:solidFill>
                      <a:schemeClr val="tx1">
                        <a:lumMod val="85000"/>
                        <a:lumOff val="15000"/>
                      </a:schemeClr>
                    </a:solidFill>
                    <a:latin typeface="+mn-lt"/>
                  </a:rPr>
                  <a:t>Year</a:t>
                </a:r>
                <a:endParaRPr lang="ru-RU" sz="2000" b="1" dirty="0">
                  <a:solidFill>
                    <a:schemeClr val="tx1">
                      <a:lumMod val="85000"/>
                      <a:lumOff val="15000"/>
                    </a:schemeClr>
                  </a:solidFill>
                  <a:latin typeface="+mn-lt"/>
                </a:endParaRPr>
              </a:p>
              <a:p>
                <a:pPr marL="444500" indent="-352425">
                  <a:spcBef>
                    <a:spcPts val="600"/>
                  </a:spcBef>
                  <a:buNone/>
                </a:pPr>
                <a:r>
                  <a:rPr lang="ru-RU" sz="2000" dirty="0">
                    <a:solidFill>
                      <a:schemeClr val="tx1">
                        <a:lumMod val="85000"/>
                        <a:lumOff val="15000"/>
                      </a:schemeClr>
                    </a:solidFill>
                    <a:latin typeface="+mn-lt"/>
                  </a:rPr>
                  <a:t>Температуры вечно мерзлотного слоя в Арктике за полвека сильно изменились. Раньше было около -10 градусов, к 2015 году это уже примерно -5 градусов. Когда будет +1 градус, мерзлотный грунт  начнет таять.</a:t>
                </a:r>
              </a:p>
              <a:p>
                <a:pPr marL="444500" indent="-352425">
                  <a:spcBef>
                    <a:spcPts val="600"/>
                  </a:spcBef>
                  <a:buNone/>
                </a:pPr>
                <a:r>
                  <a:rPr lang="ru-RU" sz="2000" dirty="0">
                    <a:solidFill>
                      <a:schemeClr val="tx1">
                        <a:lumMod val="85000"/>
                        <a:lumOff val="15000"/>
                      </a:schemeClr>
                    </a:solidFill>
                    <a:latin typeface="+mn-lt"/>
                  </a:rPr>
                  <a:t>Если темпы потепления сохранятся, то уже через полвека может произойти катастрофа.</a:t>
                </a:r>
              </a:p>
              <a:p>
                <a:pPr marL="444500" indent="-352425">
                  <a:spcBef>
                    <a:spcPts val="600"/>
                  </a:spcBef>
                  <a:buNone/>
                </a:pPr>
                <a:r>
                  <a:rPr lang="ru-RU" sz="2000" dirty="0">
                    <a:solidFill>
                      <a:schemeClr val="tx1">
                        <a:lumMod val="85000"/>
                        <a:lumOff val="15000"/>
                      </a:schemeClr>
                    </a:solidFill>
                    <a:latin typeface="+mn-lt"/>
                  </a:rPr>
                  <a:t>Моделей климата в мире очень много, такие модели идут более-менее близко по отношению друг к другу на ближайшие 15−20, максимум 30 лет. А к концу столетия они существенно расходятся. Слишком много неопределенности.</a:t>
                </a:r>
              </a:p>
              <a:p>
                <a:pPr marL="444500" indent="-352425">
                  <a:spcBef>
                    <a:spcPts val="600"/>
                  </a:spcBef>
                  <a:buNone/>
                </a:pPr>
                <a:r>
                  <a:rPr lang="ru-RU" sz="2000" dirty="0">
                    <a:solidFill>
                      <a:schemeClr val="tx1">
                        <a:lumMod val="85000"/>
                        <a:lumOff val="15000"/>
                      </a:schemeClr>
                    </a:solidFill>
                    <a:latin typeface="+mn-lt"/>
                  </a:rPr>
                  <a:t>Все, что реально умеют прогнозисты климата – это прогнозировать погоду на срок до 7 дней. Мы  умеем приблизительно судить о том, какой может быть сезон, поскольку существует в какой-то степени оправдавший себя метод исторических аналогов, когда подбирается несколько схожих периодов в прошлом и смотрится, как шло развитие событий. Сейчас очень много шарлатанов: строят прогнозы, не имея даже специального образования и данных.</a:t>
                </a:r>
                <a:endParaRPr lang="ru-RU" sz="2000" i="1" dirty="0" smtClean="0">
                  <a:solidFill>
                    <a:schemeClr val="tx1">
                      <a:lumMod val="85000"/>
                      <a:lumOff val="15000"/>
                    </a:schemeClr>
                  </a:solidFill>
                  <a:latin typeface="+mn-lt"/>
                </a:endParaRPr>
              </a:p>
              <a:p>
                <a:pPr marL="358902" indent="-285750">
                  <a:spcBef>
                    <a:spcPts val="1200"/>
                  </a:spcBef>
                  <a:buFont typeface="Wingdings" panose="05000000000000000000" pitchFamily="2" charset="2"/>
                  <a:buChar char="q"/>
                </a:pPr>
                <a:r>
                  <a:rPr lang="en-US" sz="1700" b="1" i="1" dirty="0">
                    <a:solidFill>
                      <a:schemeClr val="tx1">
                        <a:lumMod val="85000"/>
                        <a:lumOff val="15000"/>
                      </a:schemeClr>
                    </a:solidFill>
                    <a:latin typeface="+mn-lt"/>
                  </a:rPr>
                  <a:t>The prehistory of the current process</a:t>
                </a:r>
                <a:endParaRPr lang="ru-RU" sz="1700" b="1" i="1"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r>
                          <a:rPr lang="en-US" sz="1400" i="1">
                            <a:solidFill>
                              <a:schemeClr val="tx1">
                                <a:lumMod val="85000"/>
                                <a:lumOff val="15000"/>
                              </a:schemeClr>
                            </a:solidFill>
                            <a:latin typeface="Cambria Math"/>
                          </a:rPr>
                          <m:t>−1</m:t>
                        </m:r>
                      </m:sub>
                      <m:sup>
                        <m:r>
                          <a:rPr lang="en-US" sz="1400" i="1">
                            <a:solidFill>
                              <a:schemeClr val="tx1">
                                <a:lumMod val="85000"/>
                                <a:lumOff val="15000"/>
                              </a:schemeClr>
                            </a:solidFill>
                            <a:latin typeface="Cambria Math"/>
                          </a:rPr>
                          <m:t>5</m:t>
                        </m:r>
                      </m:sup>
                    </m:sSubSup>
                    <m:r>
                      <a:rPr lang="en-US" sz="1400" i="1">
                        <a:solidFill>
                          <a:schemeClr val="tx1">
                            <a:lumMod val="85000"/>
                            <a:lumOff val="15000"/>
                          </a:schemeClr>
                        </a:solidFill>
                        <a:latin typeface="Cambria Math"/>
                      </a:rPr>
                      <m:t>⋯⋯⋯</m:t>
                    </m:r>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r>
                          <a:rPr lang="en-US" sz="1400" i="1">
                            <a:solidFill>
                              <a:schemeClr val="tx1">
                                <a:lumMod val="85000"/>
                                <a:lumOff val="15000"/>
                              </a:schemeClr>
                            </a:solidFill>
                            <a:latin typeface="Cambria Math"/>
                          </a:rPr>
                          <m:t>−</m:t>
                        </m:r>
                        <m:r>
                          <a:rPr lang="en-US" sz="1400" i="1">
                            <a:solidFill>
                              <a:schemeClr val="tx1">
                                <a:lumMod val="85000"/>
                                <a:lumOff val="15000"/>
                              </a:schemeClr>
                            </a:solidFill>
                            <a:latin typeface="Cambria Math"/>
                          </a:rPr>
                          <m:t>𝑗</m:t>
                        </m:r>
                      </m:sub>
                      <m:sup>
                        <m:r>
                          <a:rPr lang="en-US" sz="1400" i="1">
                            <a:solidFill>
                              <a:schemeClr val="tx1">
                                <a:lumMod val="85000"/>
                                <a:lumOff val="15000"/>
                              </a:schemeClr>
                            </a:solidFill>
                            <a:latin typeface="Cambria Math"/>
                          </a:rPr>
                          <m:t>5</m:t>
                        </m:r>
                      </m:sup>
                    </m:sSubSup>
                    <m:r>
                      <a:rPr lang="en-US" sz="1400" i="1">
                        <a:solidFill>
                          <a:schemeClr val="tx1">
                            <a:lumMod val="85000"/>
                            <a:lumOff val="15000"/>
                          </a:schemeClr>
                        </a:solidFill>
                        <a:latin typeface="Cambria Math"/>
                      </a:rPr>
                      <m:t>⋯⋯⋯– </m:t>
                    </m:r>
                  </m:oMath>
                </a14:m>
                <a:r>
                  <a:rPr lang="en-US" sz="1400" i="1" dirty="0">
                    <a:solidFill>
                      <a:schemeClr val="tx1">
                        <a:lumMod val="85000"/>
                        <a:lumOff val="15000"/>
                      </a:schemeClr>
                    </a:solidFill>
                    <a:latin typeface="+mn-lt"/>
                  </a:rPr>
                  <a:t> Mean Temperature, Year,</a:t>
                </a:r>
                <a:r>
                  <a:rPr lang="en-US" sz="1400" dirty="0">
                    <a:solidFill>
                      <a:schemeClr val="tx1">
                        <a:lumMod val="85000"/>
                        <a:lumOff val="15000"/>
                      </a:schemeClr>
                    </a:solidFill>
                    <a:latin typeface="+mn-lt"/>
                  </a:rPr>
                  <a:t> (</a:t>
                </a: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5</m:t>
                        </m:r>
                      </m:sup>
                    </m:sSubSup>
                  </m:oMath>
                </a14:m>
                <a:r>
                  <a:rPr lang="en-US" sz="1400" dirty="0">
                    <a:solidFill>
                      <a:schemeClr val="tx1">
                        <a:lumMod val="85000"/>
                        <a:lumOff val="15000"/>
                      </a:schemeClr>
                    </a:solidFill>
                    <a:latin typeface="+mn-lt"/>
                  </a:rPr>
                  <a:t>)</a:t>
                </a:r>
                <a:endParaRPr lang="ru-RU" sz="1400" dirty="0">
                  <a:solidFill>
                    <a:schemeClr val="tx1">
                      <a:lumMod val="85000"/>
                      <a:lumOff val="15000"/>
                    </a:schemeClr>
                  </a:solidFill>
                  <a:latin typeface="+mn-lt"/>
                </a:endParaRPr>
              </a:p>
              <a:p>
                <a:pPr marL="358902" indent="-285750">
                  <a:spcBef>
                    <a:spcPts val="1200"/>
                  </a:spcBef>
                  <a:buFont typeface="Wingdings" panose="05000000000000000000" pitchFamily="2" charset="2"/>
                  <a:buChar char="q"/>
                </a:pPr>
                <a:r>
                  <a:rPr lang="en-US" sz="1700" b="1" i="1" dirty="0">
                    <a:solidFill>
                      <a:schemeClr val="tx1">
                        <a:lumMod val="85000"/>
                        <a:lumOff val="15000"/>
                      </a:schemeClr>
                    </a:solidFill>
                    <a:latin typeface="+mn-lt"/>
                  </a:rPr>
                  <a:t>The Indicators to estimate human </a:t>
                </a:r>
                <a:r>
                  <a:rPr lang="en-US" sz="1700" b="1" i="1" dirty="0" smtClean="0">
                    <a:solidFill>
                      <a:schemeClr val="tx1">
                        <a:lumMod val="85000"/>
                        <a:lumOff val="15000"/>
                      </a:schemeClr>
                    </a:solidFill>
                    <a:latin typeface="+mn-lt"/>
                  </a:rPr>
                  <a:t>activities</a:t>
                </a:r>
                <a:endParaRPr lang="ru-RU" sz="1700" i="1" dirty="0" smtClean="0">
                  <a:solidFill>
                    <a:schemeClr val="tx1">
                      <a:lumMod val="85000"/>
                      <a:lumOff val="15000"/>
                    </a:schemeClr>
                  </a:solidFill>
                  <a:latin typeface="+mn-lt"/>
                </a:endParaRPr>
              </a:p>
              <a:p>
                <a:pPr marL="0" indent="0">
                  <a:spcBef>
                    <a:spcPts val="1200"/>
                  </a:spcBef>
                  <a:buNone/>
                </a:pPr>
                <a:r>
                  <a:rPr lang="en-US" sz="1600" i="1" dirty="0" smtClean="0">
                    <a:solidFill>
                      <a:schemeClr val="tx1">
                        <a:lumMod val="85000"/>
                        <a:lumOff val="15000"/>
                      </a:schemeClr>
                    </a:solidFill>
                    <a:latin typeface="+mn-lt"/>
                  </a:rPr>
                  <a:t>The </a:t>
                </a:r>
                <a:r>
                  <a:rPr lang="en-US" sz="1600" i="1" dirty="0">
                    <a:solidFill>
                      <a:schemeClr val="tx1">
                        <a:lumMod val="85000"/>
                        <a:lumOff val="15000"/>
                      </a:schemeClr>
                    </a:solidFill>
                    <a:latin typeface="+mn-lt"/>
                  </a:rPr>
                  <a:t>impact of human </a:t>
                </a:r>
                <a:r>
                  <a:rPr lang="en-US" sz="1400" b="1" i="1" dirty="0">
                    <a:solidFill>
                      <a:schemeClr val="tx1">
                        <a:lumMod val="85000"/>
                        <a:lumOff val="15000"/>
                      </a:schemeClr>
                    </a:solidFill>
                    <a:latin typeface="+mn-lt"/>
                  </a:rPr>
                  <a:t>activities</a:t>
                </a:r>
                <a:r>
                  <a:rPr lang="en-US" sz="1400" i="1" dirty="0">
                    <a:solidFill>
                      <a:schemeClr val="tx1">
                        <a:lumMod val="85000"/>
                        <a:lumOff val="15000"/>
                      </a:schemeClr>
                    </a:solidFill>
                    <a:latin typeface="+mn-lt"/>
                  </a:rPr>
                  <a:t> </a:t>
                </a:r>
                <a:r>
                  <a:rPr lang="en-US" sz="1600" i="1" dirty="0" smtClean="0">
                    <a:solidFill>
                      <a:schemeClr val="tx1">
                        <a:lumMod val="85000"/>
                        <a:lumOff val="15000"/>
                      </a:schemeClr>
                    </a:solidFill>
                    <a:latin typeface="+mn-lt"/>
                  </a:rPr>
                  <a:t>on </a:t>
                </a:r>
                <a:r>
                  <a:rPr lang="en-US" sz="1600" i="1" dirty="0">
                    <a:solidFill>
                      <a:schemeClr val="tx1">
                        <a:lumMod val="85000"/>
                        <a:lumOff val="15000"/>
                      </a:schemeClr>
                    </a:solidFill>
                    <a:latin typeface="+mn-lt"/>
                  </a:rPr>
                  <a:t>Mean Temperature, Year,</a:t>
                </a:r>
                <a:r>
                  <a:rPr lang="en-US" sz="1600" dirty="0">
                    <a:solidFill>
                      <a:schemeClr val="tx1">
                        <a:lumMod val="85000"/>
                        <a:lumOff val="15000"/>
                      </a:schemeClr>
                    </a:solidFill>
                    <a:latin typeface="+mn-lt"/>
                  </a:rPr>
                  <a:t> (</a:t>
                </a: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𝑦</m:t>
                        </m:r>
                      </m:e>
                      <m:sub>
                        <m:r>
                          <a:rPr lang="en-US" sz="1600" i="1">
                            <a:solidFill>
                              <a:schemeClr val="tx1">
                                <a:lumMod val="85000"/>
                                <a:lumOff val="15000"/>
                              </a:schemeClr>
                            </a:solidFill>
                            <a:latin typeface="Cambria Math"/>
                          </a:rPr>
                          <m:t>𝑡</m:t>
                        </m:r>
                      </m:sub>
                      <m:sup>
                        <m:r>
                          <a:rPr lang="en-US" sz="1600" i="1">
                            <a:solidFill>
                              <a:schemeClr val="tx1">
                                <a:lumMod val="85000"/>
                                <a:lumOff val="15000"/>
                              </a:schemeClr>
                            </a:solidFill>
                            <a:latin typeface="Cambria Math"/>
                          </a:rPr>
                          <m:t>5</m:t>
                        </m:r>
                      </m:sup>
                    </m:sSubSup>
                  </m:oMath>
                </a14:m>
                <a:r>
                  <a:rPr lang="en-US" sz="1600" dirty="0">
                    <a:solidFill>
                      <a:schemeClr val="tx1">
                        <a:lumMod val="85000"/>
                        <a:lumOff val="15000"/>
                      </a:schemeClr>
                    </a:solidFill>
                    <a:latin typeface="+mn-lt"/>
                  </a:rPr>
                  <a:t>)</a:t>
                </a:r>
                <a:endParaRPr lang="ru-RU" sz="16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1</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5</m:t>
                        </m:r>
                      </m:sup>
                    </m:sSubSup>
                  </m:oMath>
                </a14:m>
                <a:r>
                  <a:rPr lang="en-US" sz="1400" i="1" dirty="0">
                    <a:solidFill>
                      <a:schemeClr val="tx1">
                        <a:lumMod val="85000"/>
                        <a:lumOff val="15000"/>
                      </a:schemeClr>
                    </a:solidFill>
                    <a:latin typeface="+mn-lt"/>
                  </a:rPr>
                  <a:t> – Methane emissions (</a:t>
                </a:r>
                <a:r>
                  <a:rPr lang="en-US" sz="1400" i="1" dirty="0" err="1">
                    <a:solidFill>
                      <a:schemeClr val="tx1">
                        <a:lumMod val="85000"/>
                        <a:lumOff val="15000"/>
                      </a:schemeClr>
                    </a:solidFill>
                    <a:latin typeface="+mn-lt"/>
                  </a:rPr>
                  <a:t>kt</a:t>
                </a:r>
                <a:r>
                  <a:rPr lang="en-US" sz="1400" i="1" dirty="0">
                    <a:solidFill>
                      <a:schemeClr val="tx1">
                        <a:lumMod val="85000"/>
                        <a:lumOff val="15000"/>
                      </a:schemeClr>
                    </a:solidFill>
                    <a:latin typeface="+mn-lt"/>
                  </a:rPr>
                  <a:t> of CO2 equivalent)</a:t>
                </a:r>
                <a:endParaRPr lang="ru-RU" sz="1400" i="1"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2</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5</m:t>
                        </m:r>
                      </m:sup>
                    </m:sSubSup>
                  </m:oMath>
                </a14:m>
                <a:r>
                  <a:rPr lang="en-US" sz="1400" i="1" dirty="0">
                    <a:solidFill>
                      <a:schemeClr val="tx1">
                        <a:lumMod val="85000"/>
                        <a:lumOff val="15000"/>
                      </a:schemeClr>
                    </a:solidFill>
                    <a:latin typeface="+mn-lt"/>
                  </a:rPr>
                  <a:t> – Nitrous oxide emissions (thousand metric tons of CO2 equivalent), (</a:t>
                </a:r>
                <a:r>
                  <a:rPr lang="ru-RU" sz="1400" i="1" dirty="0">
                    <a:solidFill>
                      <a:schemeClr val="tx1">
                        <a:lumMod val="85000"/>
                        <a:lumOff val="15000"/>
                      </a:schemeClr>
                    </a:solidFill>
                    <a:latin typeface="+mn-lt"/>
                  </a:rPr>
                  <a:t>выбросы закиси азота</a:t>
                </a:r>
                <a:r>
                  <a:rPr lang="en-US" sz="1400" i="1" dirty="0">
                    <a:solidFill>
                      <a:schemeClr val="tx1">
                        <a:lumMod val="85000"/>
                        <a:lumOff val="15000"/>
                      </a:schemeClr>
                    </a:solidFill>
                    <a:latin typeface="+mn-lt"/>
                  </a:rPr>
                  <a:t>)</a:t>
                </a:r>
                <a:endParaRPr lang="ru-RU" sz="1400" i="1"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3</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5</m:t>
                        </m:r>
                      </m:sup>
                    </m:sSubSup>
                  </m:oMath>
                </a14:m>
                <a:r>
                  <a:rPr lang="en-US" sz="1400" i="1" dirty="0">
                    <a:solidFill>
                      <a:schemeClr val="tx1">
                        <a:lumMod val="85000"/>
                        <a:lumOff val="15000"/>
                      </a:schemeClr>
                    </a:solidFill>
                    <a:latin typeface="+mn-lt"/>
                  </a:rPr>
                  <a:t> – Greenhouse Gas Emissions (</a:t>
                </a:r>
                <a:r>
                  <a:rPr lang="ru-RU" sz="1400" i="1" dirty="0">
                    <a:solidFill>
                      <a:schemeClr val="tx1">
                        <a:lumMod val="85000"/>
                        <a:lumOff val="15000"/>
                      </a:schemeClr>
                    </a:solidFill>
                    <a:latin typeface="+mn-lt"/>
                  </a:rPr>
                  <a:t>выбросы парниковых газов</a:t>
                </a:r>
                <a:r>
                  <a:rPr lang="en-US" sz="1400" i="1" dirty="0">
                    <a:solidFill>
                      <a:schemeClr val="tx1">
                        <a:lumMod val="85000"/>
                        <a:lumOff val="15000"/>
                      </a:schemeClr>
                    </a:solidFill>
                    <a:latin typeface="+mn-lt"/>
                  </a:rPr>
                  <a:t>, </a:t>
                </a:r>
                <a:r>
                  <a:rPr lang="ru-RU" sz="1400" i="1" dirty="0">
                    <a:solidFill>
                      <a:schemeClr val="tx1">
                        <a:lumMod val="85000"/>
                        <a:lumOff val="15000"/>
                      </a:schemeClr>
                    </a:solidFill>
                    <a:latin typeface="+mn-lt"/>
                  </a:rPr>
                  <a:t>всего</a:t>
                </a:r>
                <a:r>
                  <a:rPr lang="en-US" sz="1400" i="1" dirty="0">
                    <a:solidFill>
                      <a:schemeClr val="tx1">
                        <a:lumMod val="85000"/>
                        <a:lumOff val="15000"/>
                      </a:schemeClr>
                    </a:solidFill>
                    <a:latin typeface="+mn-lt"/>
                  </a:rPr>
                  <a:t>, </a:t>
                </a:r>
                <a:r>
                  <a:rPr lang="en-US" sz="1400" i="1" dirty="0" err="1">
                    <a:solidFill>
                      <a:schemeClr val="tx1">
                        <a:lumMod val="85000"/>
                        <a:lumOff val="15000"/>
                      </a:schemeClr>
                    </a:solidFill>
                    <a:latin typeface="+mn-lt"/>
                  </a:rPr>
                  <a:t>tonnes</a:t>
                </a:r>
                <a:r>
                  <a:rPr lang="en-US" sz="1400" i="1" dirty="0">
                    <a:solidFill>
                      <a:schemeClr val="tx1">
                        <a:lumMod val="85000"/>
                        <a:lumOff val="15000"/>
                      </a:schemeClr>
                    </a:solidFill>
                    <a:latin typeface="+mn-lt"/>
                  </a:rPr>
                  <a:t> of CO2 equivalent</a:t>
                </a:r>
                <a:endParaRPr lang="ru-RU" sz="1400" i="1"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4</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5</m:t>
                        </m:r>
                      </m:sup>
                    </m:sSubSup>
                  </m:oMath>
                </a14:m>
                <a:r>
                  <a:rPr lang="en-US" sz="1400" i="1" dirty="0">
                    <a:solidFill>
                      <a:schemeClr val="tx1">
                        <a:lumMod val="85000"/>
                        <a:lumOff val="15000"/>
                      </a:schemeClr>
                    </a:solidFill>
                    <a:latin typeface="+mn-lt"/>
                  </a:rPr>
                  <a:t> – CO2 Emissions from the Consumption and Flaring of Fossil Fuels, </a:t>
                </a:r>
                <a:r>
                  <a:rPr lang="en-US" sz="1400" i="1" dirty="0" err="1">
                    <a:solidFill>
                      <a:schemeClr val="tx1">
                        <a:lumMod val="85000"/>
                        <a:lumOff val="15000"/>
                      </a:schemeClr>
                    </a:solidFill>
                    <a:latin typeface="+mn-lt"/>
                  </a:rPr>
                  <a:t>tonnes</a:t>
                </a:r>
                <a:r>
                  <a:rPr lang="en-US" sz="1400" i="1" dirty="0">
                    <a:solidFill>
                      <a:schemeClr val="tx1">
                        <a:lumMod val="85000"/>
                        <a:lumOff val="15000"/>
                      </a:schemeClr>
                    </a:solidFill>
                    <a:latin typeface="+mn-lt"/>
                  </a:rPr>
                  <a:t>, </a:t>
                </a:r>
                <a:r>
                  <a:rPr lang="ru-RU" sz="1400" i="1" dirty="0">
                    <a:solidFill>
                      <a:schemeClr val="tx1">
                        <a:lumMod val="85000"/>
                        <a:lumOff val="15000"/>
                      </a:schemeClr>
                    </a:solidFill>
                    <a:latin typeface="+mn-lt"/>
                  </a:rPr>
                  <a:t>выбросы СО</a:t>
                </a:r>
                <a:r>
                  <a:rPr lang="en-US" sz="1400" i="1" dirty="0">
                    <a:solidFill>
                      <a:schemeClr val="tx1">
                        <a:lumMod val="85000"/>
                        <a:lumOff val="15000"/>
                      </a:schemeClr>
                    </a:solidFill>
                    <a:latin typeface="+mn-lt"/>
                  </a:rPr>
                  <a:t>2 </a:t>
                </a:r>
                <a:r>
                  <a:rPr lang="ru-RU" sz="1400" i="1" dirty="0">
                    <a:solidFill>
                      <a:schemeClr val="tx1">
                        <a:lumMod val="85000"/>
                        <a:lumOff val="15000"/>
                      </a:schemeClr>
                    </a:solidFill>
                    <a:latin typeface="+mn-lt"/>
                  </a:rPr>
                  <a:t>всего</a:t>
                </a:r>
                <a:r>
                  <a:rPr lang="en-US" sz="1400" i="1" dirty="0">
                    <a:solidFill>
                      <a:schemeClr val="tx1">
                        <a:lumMod val="85000"/>
                        <a:lumOff val="15000"/>
                      </a:schemeClr>
                    </a:solidFill>
                    <a:latin typeface="+mn-lt"/>
                  </a:rPr>
                  <a:t>, (</a:t>
                </a:r>
                <a:r>
                  <a:rPr lang="ru-RU" sz="1400" i="1" dirty="0">
                    <a:solidFill>
                      <a:schemeClr val="tx1">
                        <a:lumMod val="85000"/>
                        <a:lumOff val="15000"/>
                      </a:schemeClr>
                    </a:solidFill>
                    <a:latin typeface="+mn-lt"/>
                  </a:rPr>
                  <a:t>выбросы </a:t>
                </a:r>
                <a:r>
                  <a:rPr lang="en-US" sz="1400" i="1" dirty="0">
                    <a:solidFill>
                      <a:schemeClr val="tx1">
                        <a:lumMod val="85000"/>
                        <a:lumOff val="15000"/>
                      </a:schemeClr>
                    </a:solidFill>
                    <a:latin typeface="+mn-lt"/>
                  </a:rPr>
                  <a:t>CO2 </a:t>
                </a:r>
                <a:r>
                  <a:rPr lang="ru-RU" sz="1400" i="1" dirty="0">
                    <a:solidFill>
                      <a:schemeClr val="tx1">
                        <a:lumMod val="85000"/>
                        <a:lumOff val="15000"/>
                      </a:schemeClr>
                    </a:solidFill>
                    <a:latin typeface="+mn-lt"/>
                  </a:rPr>
                  <a:t>от потребления </a:t>
                </a:r>
                <a:r>
                  <a:rPr lang="en-US" sz="1400" i="1" dirty="0">
                    <a:solidFill>
                      <a:schemeClr val="tx1">
                        <a:lumMod val="85000"/>
                        <a:lumOff val="15000"/>
                      </a:schemeClr>
                    </a:solidFill>
                    <a:latin typeface="+mn-lt"/>
                  </a:rPr>
                  <a:t>и </a:t>
                </a:r>
                <a:r>
                  <a:rPr lang="ru-RU" sz="1400" i="1" dirty="0">
                    <a:solidFill>
                      <a:schemeClr val="tx1">
                        <a:lumMod val="85000"/>
                        <a:lumOff val="15000"/>
                      </a:schemeClr>
                    </a:solidFill>
                    <a:latin typeface="+mn-lt"/>
                  </a:rPr>
                  <a:t>сжигания ископаемого топлива</a:t>
                </a:r>
                <a:r>
                  <a:rPr lang="en-US" sz="1400" i="1" dirty="0">
                    <a:solidFill>
                      <a:schemeClr val="tx1">
                        <a:lumMod val="85000"/>
                        <a:lumOff val="15000"/>
                      </a:schemeClr>
                    </a:solidFill>
                    <a:latin typeface="+mn-lt"/>
                  </a:rPr>
                  <a:t>)</a:t>
                </a:r>
                <a:endParaRPr lang="ru-RU" sz="1400" i="1"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5</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5</m:t>
                        </m:r>
                      </m:sup>
                    </m:sSubSup>
                  </m:oMath>
                </a14:m>
                <a:r>
                  <a:rPr lang="en-US" sz="1400" i="1" dirty="0">
                    <a:solidFill>
                      <a:schemeClr val="tx1">
                        <a:lumMod val="85000"/>
                        <a:lumOff val="15000"/>
                      </a:schemeClr>
                    </a:solidFill>
                    <a:latin typeface="+mn-lt"/>
                  </a:rPr>
                  <a:t> – Waste Generated by Electricity, Gas, Steam and Air Conditioning Supply (</a:t>
                </a:r>
                <a:r>
                  <a:rPr lang="ru-RU" sz="1400" i="1" dirty="0">
                    <a:solidFill>
                      <a:schemeClr val="tx1">
                        <a:lumMod val="85000"/>
                        <a:lumOff val="15000"/>
                      </a:schemeClr>
                    </a:solidFill>
                    <a:latin typeface="+mn-lt"/>
                  </a:rPr>
                  <a:t>отходы</a:t>
                </a:r>
                <a:r>
                  <a:rPr lang="en-US" sz="1400" i="1" dirty="0">
                    <a:solidFill>
                      <a:schemeClr val="tx1">
                        <a:lumMod val="85000"/>
                        <a:lumOff val="15000"/>
                      </a:schemeClr>
                    </a:solidFill>
                    <a:latin typeface="+mn-lt"/>
                  </a:rPr>
                  <a:t>, </a:t>
                </a:r>
                <a:r>
                  <a:rPr lang="ru-RU" sz="1400" i="1" dirty="0">
                    <a:solidFill>
                      <a:schemeClr val="tx1">
                        <a:lumMod val="85000"/>
                        <a:lumOff val="15000"/>
                      </a:schemeClr>
                    </a:solidFill>
                    <a:latin typeface="+mn-lt"/>
                  </a:rPr>
                  <a:t>образовавшиеся от электричества</a:t>
                </a:r>
                <a:r>
                  <a:rPr lang="en-US" sz="1400" i="1" dirty="0">
                    <a:solidFill>
                      <a:schemeClr val="tx1">
                        <a:lumMod val="85000"/>
                        <a:lumOff val="15000"/>
                      </a:schemeClr>
                    </a:solidFill>
                    <a:latin typeface="+mn-lt"/>
                  </a:rPr>
                  <a:t>, </a:t>
                </a:r>
                <a:r>
                  <a:rPr lang="ru-RU" sz="1400" i="1" dirty="0">
                    <a:solidFill>
                      <a:schemeClr val="tx1">
                        <a:lumMod val="85000"/>
                        <a:lumOff val="15000"/>
                      </a:schemeClr>
                    </a:solidFill>
                    <a:latin typeface="+mn-lt"/>
                  </a:rPr>
                  <a:t>газа</a:t>
                </a:r>
                <a:r>
                  <a:rPr lang="en-US" sz="1400" i="1" dirty="0">
                    <a:solidFill>
                      <a:schemeClr val="tx1">
                        <a:lumMod val="85000"/>
                        <a:lumOff val="15000"/>
                      </a:schemeClr>
                    </a:solidFill>
                    <a:latin typeface="+mn-lt"/>
                  </a:rPr>
                  <a:t>, </a:t>
                </a:r>
                <a:r>
                  <a:rPr lang="ru-RU" sz="1400" i="1" dirty="0">
                    <a:solidFill>
                      <a:schemeClr val="tx1">
                        <a:lumMod val="85000"/>
                        <a:lumOff val="15000"/>
                      </a:schemeClr>
                    </a:solidFill>
                    <a:latin typeface="+mn-lt"/>
                  </a:rPr>
                  <a:t>пара </a:t>
                </a:r>
                <a:r>
                  <a:rPr lang="en-US" sz="1400" i="1" dirty="0">
                    <a:solidFill>
                      <a:schemeClr val="tx1">
                        <a:lumMod val="85000"/>
                        <a:lumOff val="15000"/>
                      </a:schemeClr>
                    </a:solidFill>
                    <a:latin typeface="+mn-lt"/>
                  </a:rPr>
                  <a:t>и </a:t>
                </a:r>
                <a:r>
                  <a:rPr lang="ru-RU" sz="1400" i="1" dirty="0">
                    <a:solidFill>
                      <a:schemeClr val="tx1">
                        <a:lumMod val="85000"/>
                        <a:lumOff val="15000"/>
                      </a:schemeClr>
                    </a:solidFill>
                    <a:latin typeface="+mn-lt"/>
                  </a:rPr>
                  <a:t>кондиционирования воздуха</a:t>
                </a:r>
                <a:r>
                  <a:rPr lang="en-US" sz="1400" i="1" dirty="0">
                    <a:solidFill>
                      <a:schemeClr val="tx1">
                        <a:lumMod val="85000"/>
                        <a:lumOff val="15000"/>
                      </a:schemeClr>
                    </a:solidFill>
                    <a:latin typeface="+mn-lt"/>
                  </a:rPr>
                  <a:t>), </a:t>
                </a:r>
                <a:r>
                  <a:rPr lang="en-US" sz="1400" i="1" dirty="0" err="1">
                    <a:solidFill>
                      <a:schemeClr val="tx1">
                        <a:lumMod val="85000"/>
                        <a:lumOff val="15000"/>
                      </a:schemeClr>
                    </a:solidFill>
                    <a:latin typeface="+mn-lt"/>
                  </a:rPr>
                  <a:t>tonnes</a:t>
                </a:r>
                <a:endParaRPr lang="ru-RU" sz="1400" i="1"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ru-RU" sz="1400" i="1">
                            <a:solidFill>
                              <a:schemeClr val="tx1">
                                <a:lumMod val="85000"/>
                                <a:lumOff val="15000"/>
                              </a:schemeClr>
                            </a:solidFill>
                            <a:latin typeface="Cambria Math"/>
                          </a:rPr>
                          <m:t>6</m:t>
                        </m:r>
                        <m:r>
                          <a:rPr lang="en-US" sz="1400" i="1">
                            <a:solidFill>
                              <a:schemeClr val="tx1">
                                <a:lumMod val="85000"/>
                                <a:lumOff val="15000"/>
                              </a:schemeClr>
                            </a:solidFill>
                            <a:latin typeface="Cambria Math"/>
                          </a:rPr>
                          <m:t>𝑡</m:t>
                        </m:r>
                      </m:sub>
                      <m:sup>
                        <m:r>
                          <a:rPr lang="ru-RU" sz="1400" i="1">
                            <a:solidFill>
                              <a:schemeClr val="tx1">
                                <a:lumMod val="85000"/>
                                <a:lumOff val="15000"/>
                              </a:schemeClr>
                            </a:solidFill>
                            <a:latin typeface="Cambria Math"/>
                          </a:rPr>
                          <m:t>5</m:t>
                        </m:r>
                      </m:sup>
                    </m:sSubSup>
                  </m:oMath>
                </a14:m>
                <a:r>
                  <a:rPr lang="en-US" sz="1400" i="1" dirty="0">
                    <a:solidFill>
                      <a:schemeClr val="tx1">
                        <a:lumMod val="85000"/>
                        <a:lumOff val="15000"/>
                      </a:schemeClr>
                    </a:solidFill>
                    <a:latin typeface="+mn-lt"/>
                  </a:rPr>
                  <a:t> </a:t>
                </a:r>
                <a:r>
                  <a:rPr lang="ru-RU" sz="1400" i="1" dirty="0">
                    <a:solidFill>
                      <a:schemeClr val="tx1">
                        <a:lumMod val="85000"/>
                        <a:lumOff val="15000"/>
                      </a:schemeClr>
                    </a:solidFill>
                    <a:latin typeface="+mn-lt"/>
                  </a:rPr>
                  <a:t>– </a:t>
                </a:r>
                <a:r>
                  <a:rPr lang="en-US" sz="1400" i="1" dirty="0">
                    <a:solidFill>
                      <a:schemeClr val="tx1">
                        <a:lumMod val="85000"/>
                        <a:lumOff val="15000"/>
                      </a:schemeClr>
                    </a:solidFill>
                    <a:latin typeface="+mn-lt"/>
                  </a:rPr>
                  <a:t>Waste Generated by Households</a:t>
                </a:r>
                <a:r>
                  <a:rPr lang="ru-RU" sz="1400" i="1" dirty="0">
                    <a:solidFill>
                      <a:schemeClr val="tx1">
                        <a:lumMod val="85000"/>
                        <a:lumOff val="15000"/>
                      </a:schemeClr>
                    </a:solidFill>
                    <a:latin typeface="+mn-lt"/>
                  </a:rPr>
                  <a:t>, (отходы, образовавшиеся в домашних хозяйствах), </a:t>
                </a:r>
                <a:r>
                  <a:rPr lang="en-US" sz="1400" i="1" dirty="0" err="1">
                    <a:solidFill>
                      <a:schemeClr val="tx1">
                        <a:lumMod val="85000"/>
                        <a:lumOff val="15000"/>
                      </a:schemeClr>
                    </a:solidFill>
                    <a:latin typeface="+mn-lt"/>
                  </a:rPr>
                  <a:t>tonnes</a:t>
                </a:r>
                <a:endParaRPr lang="ru-RU" sz="1400" i="1" dirty="0">
                  <a:solidFill>
                    <a:schemeClr val="tx1">
                      <a:lumMod val="85000"/>
                      <a:lumOff val="15000"/>
                    </a:schemeClr>
                  </a:solidFill>
                  <a:latin typeface="+mn-lt"/>
                </a:endParaRPr>
              </a:p>
              <a:p>
                <a:pPr marL="358902" indent="-285750">
                  <a:spcBef>
                    <a:spcPts val="1200"/>
                  </a:spcBef>
                  <a:buFont typeface="Wingdings" panose="05000000000000000000" pitchFamily="2" charset="2"/>
                  <a:buChar char="q"/>
                </a:pPr>
                <a:r>
                  <a:rPr lang="en-US" sz="1700" b="1" i="1" dirty="0">
                    <a:solidFill>
                      <a:schemeClr val="tx1">
                        <a:lumMod val="85000"/>
                        <a:lumOff val="15000"/>
                      </a:schemeClr>
                    </a:solidFill>
                    <a:latin typeface="+mn-lt"/>
                  </a:rPr>
                  <a:t>The Indicators to estimate of the effect of the external environment</a:t>
                </a:r>
                <a:endParaRPr lang="ru-RU" sz="1700" b="1"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1</m:t>
                        </m:r>
                      </m:sup>
                    </m:sSubSup>
                  </m:oMath>
                </a14:m>
                <a:r>
                  <a:rPr lang="en-US" sz="1400" dirty="0">
                    <a:solidFill>
                      <a:schemeClr val="tx1">
                        <a:lumMod val="85000"/>
                        <a:lumOff val="15000"/>
                      </a:schemeClr>
                    </a:solidFill>
                    <a:latin typeface="+mn-lt"/>
                  </a:rPr>
                  <a:t> – Climatological Disasters,</a:t>
                </a:r>
                <a:endParaRPr lang="ru-RU" sz="14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2</m:t>
                        </m:r>
                      </m:sup>
                    </m:sSubSup>
                  </m:oMath>
                </a14:m>
                <a:r>
                  <a:rPr lang="en-US" sz="1400" dirty="0">
                    <a:solidFill>
                      <a:schemeClr val="tx1">
                        <a:lumMod val="85000"/>
                        <a:lumOff val="15000"/>
                      </a:schemeClr>
                    </a:solidFill>
                    <a:latin typeface="+mn-lt"/>
                  </a:rPr>
                  <a:t> – CO2 Emissions per Unit of Output</a:t>
                </a:r>
                <a:endParaRPr lang="ru-RU" sz="14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3</m:t>
                        </m:r>
                      </m:sup>
                    </m:sSubSup>
                  </m:oMath>
                </a14:m>
                <a:r>
                  <a:rPr lang="en-US" sz="1400" dirty="0">
                    <a:solidFill>
                      <a:schemeClr val="tx1">
                        <a:lumMod val="85000"/>
                        <a:lumOff val="15000"/>
                      </a:schemeClr>
                    </a:solidFill>
                    <a:latin typeface="+mn-lt"/>
                  </a:rPr>
                  <a:t> –</a:t>
                </a:r>
                <a:r>
                  <a:rPr lang="en-US" sz="1400" i="1" dirty="0">
                    <a:solidFill>
                      <a:schemeClr val="tx1">
                        <a:lumMod val="85000"/>
                        <a:lumOff val="15000"/>
                      </a:schemeClr>
                    </a:solidFill>
                    <a:latin typeface="+mn-lt"/>
                  </a:rPr>
                  <a:t> Greenhouse Gas Emissions from Industry</a:t>
                </a:r>
                <a:endParaRPr lang="ru-RU" sz="14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4</m:t>
                        </m:r>
                      </m:sup>
                    </m:sSubSup>
                  </m:oMath>
                </a14:m>
                <a:r>
                  <a:rPr lang="en-US" sz="1400" dirty="0">
                    <a:solidFill>
                      <a:schemeClr val="tx1">
                        <a:lumMod val="85000"/>
                        <a:lumOff val="15000"/>
                      </a:schemeClr>
                    </a:solidFill>
                    <a:latin typeface="+mn-lt"/>
                  </a:rPr>
                  <a:t> – </a:t>
                </a:r>
                <a:r>
                  <a:rPr lang="en-US" sz="1400" i="1" dirty="0">
                    <a:solidFill>
                      <a:schemeClr val="tx1">
                        <a:lumMod val="85000"/>
                        <a:lumOff val="15000"/>
                      </a:schemeClr>
                    </a:solidFill>
                    <a:latin typeface="+mn-lt"/>
                  </a:rPr>
                  <a:t>Greenhouse Gas Emissions from Agriculture</a:t>
                </a:r>
                <a:endParaRPr lang="ru-RU" sz="14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6</m:t>
                        </m:r>
                      </m:sup>
                    </m:sSubSup>
                  </m:oMath>
                </a14:m>
                <a:r>
                  <a:rPr lang="en-US" sz="1400" dirty="0">
                    <a:solidFill>
                      <a:schemeClr val="tx1">
                        <a:lumMod val="85000"/>
                        <a:lumOff val="15000"/>
                      </a:schemeClr>
                    </a:solidFill>
                    <a:latin typeface="+mn-lt"/>
                  </a:rPr>
                  <a:t> – </a:t>
                </a:r>
                <a:r>
                  <a:rPr lang="en-US" sz="1400" i="1" dirty="0">
                    <a:solidFill>
                      <a:schemeClr val="tx1">
                        <a:lumMod val="85000"/>
                        <a:lumOff val="15000"/>
                      </a:schemeClr>
                    </a:solidFill>
                    <a:latin typeface="+mn-lt"/>
                  </a:rPr>
                  <a:t>Fresh Surface Water Withdrawal</a:t>
                </a:r>
                <a:endParaRPr lang="ru-RU" sz="14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7</m:t>
                        </m:r>
                      </m:sup>
                    </m:sSubSup>
                  </m:oMath>
                </a14:m>
                <a:r>
                  <a:rPr lang="en-US" sz="1400" dirty="0">
                    <a:solidFill>
                      <a:schemeClr val="tx1">
                        <a:lumMod val="85000"/>
                        <a:lumOff val="15000"/>
                      </a:schemeClr>
                    </a:solidFill>
                    <a:latin typeface="+mn-lt"/>
                  </a:rPr>
                  <a:t> –</a:t>
                </a:r>
                <a:r>
                  <a:rPr lang="en-US" sz="1400" i="1" dirty="0">
                    <a:solidFill>
                      <a:schemeClr val="tx1">
                        <a:lumMod val="85000"/>
                        <a:lumOff val="15000"/>
                      </a:schemeClr>
                    </a:solidFill>
                    <a:latin typeface="+mn-lt"/>
                  </a:rPr>
                  <a:t> Forest Land</a:t>
                </a:r>
                <a:endParaRPr lang="ru-RU" sz="1400" dirty="0">
                  <a:solidFill>
                    <a:schemeClr val="tx1">
                      <a:lumMod val="85000"/>
                      <a:lumOff val="15000"/>
                    </a:schemeClr>
                  </a:solidFill>
                  <a:latin typeface="+mn-lt"/>
                </a:endParaRPr>
              </a:p>
            </p:txBody>
          </p:sp>
        </mc:Choice>
        <mc:Fallback xmlns="">
          <p:sp>
            <p:nvSpPr>
              <p:cNvPr id="3" name="Текст 2"/>
              <p:cNvSpPr>
                <a:spLocks noGrp="1" noRot="1" noChangeAspect="1" noMove="1" noResize="1" noEditPoints="1" noAdjustHandles="1" noChangeArrowheads="1" noChangeShapeType="1" noTextEdit="1"/>
              </p:cNvSpPr>
              <p:nvPr>
                <p:ph type="body" idx="4294967295"/>
              </p:nvPr>
            </p:nvSpPr>
            <p:spPr>
              <a:xfrm>
                <a:off x="251520" y="115888"/>
                <a:ext cx="8390830" cy="6553200"/>
              </a:xfrm>
              <a:blipFill rotWithShape="1">
                <a:blip r:embed="rId2"/>
                <a:stretch>
                  <a:fillRect l="-145" t="-651"/>
                </a:stretch>
              </a:blipFill>
            </p:spPr>
            <p:txBody>
              <a:bodyPr/>
              <a:lstStyle/>
              <a:p>
                <a:r>
                  <a:rPr lang="ru-RU">
                    <a:noFill/>
                  </a:rPr>
                  <a:t> </a:t>
                </a:r>
              </a:p>
            </p:txBody>
          </p:sp>
        </mc:Fallback>
      </mc:AlternateContent>
      <p:sp>
        <p:nvSpPr>
          <p:cNvPr id="4" name="Скругленный прямоугольник 3"/>
          <p:cNvSpPr/>
          <p:nvPr/>
        </p:nvSpPr>
        <p:spPr>
          <a:xfrm>
            <a:off x="8460432" y="30652"/>
            <a:ext cx="68356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r>
              <a:rPr lang="ru-RU" dirty="0" smtClean="0"/>
              <a:t>5</a:t>
            </a:r>
            <a:endParaRPr lang="ru-RU" dirty="0"/>
          </a:p>
        </p:txBody>
      </p:sp>
    </p:spTree>
    <p:extLst>
      <p:ext uri="{BB962C8B-B14F-4D97-AF65-F5344CB8AC3E}">
        <p14:creationId xmlns:p14="http://schemas.microsoft.com/office/powerpoint/2010/main" val="2645025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5290963-8818-44D2-9BD7-45C1ED6203EC}" type="slidenum">
              <a:rPr lang="ru-RU" smtClean="0"/>
              <a:t>13</a:t>
            </a:fld>
            <a:endParaRPr lang="ru-RU" dirty="0"/>
          </a:p>
        </p:txBody>
      </p:sp>
      <p:sp>
        <p:nvSpPr>
          <p:cNvPr id="3" name="Текст 2"/>
          <p:cNvSpPr txBox="1">
            <a:spLocks/>
          </p:cNvSpPr>
          <p:nvPr/>
        </p:nvSpPr>
        <p:spPr>
          <a:xfrm>
            <a:off x="251520" y="1160748"/>
            <a:ext cx="8640960" cy="5508612"/>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Font typeface="Wingdings" panose="05000000000000000000" pitchFamily="2" charset="2"/>
              <a:buChar char="q"/>
            </a:pPr>
            <a:r>
              <a:rPr lang="en-US" sz="1600" b="1" i="1" dirty="0"/>
              <a:t>Fresh Surface Water Withdrawal</a:t>
            </a:r>
            <a:endParaRPr lang="ru-RU" sz="1600" b="1" dirty="0"/>
          </a:p>
          <a:p>
            <a:pPr marL="536575" indent="-444500">
              <a:spcBef>
                <a:spcPts val="1200"/>
              </a:spcBef>
              <a:buNone/>
              <a:tabLst>
                <a:tab pos="0" algn="l"/>
              </a:tabLst>
            </a:pPr>
            <a:r>
              <a:rPr lang="ru-RU" sz="1600" dirty="0"/>
              <a:t>Почти девяносто семь процентов (97%) воды на земном шаре - это морская вода. Из оставшихся трех процентов, </a:t>
            </a:r>
            <a:r>
              <a:rPr lang="ru-RU" sz="1600" dirty="0" smtClean="0"/>
              <a:t>(2.1%) </a:t>
            </a:r>
            <a:r>
              <a:rPr lang="ru-RU" sz="1600" dirty="0"/>
              <a:t>находятся в замерзшем состоянии в ледниках, а также в Арктике и Антарктике; </a:t>
            </a:r>
            <a:r>
              <a:rPr lang="ru-RU" sz="1600" dirty="0" smtClean="0"/>
              <a:t>(0.6%) </a:t>
            </a:r>
            <a:r>
              <a:rPr lang="ru-RU" sz="1600" dirty="0"/>
              <a:t>- это грунтовые воды, и только </a:t>
            </a:r>
            <a:r>
              <a:rPr lang="ru-RU" sz="1600" dirty="0" smtClean="0"/>
              <a:t>(0.3%) </a:t>
            </a:r>
            <a:r>
              <a:rPr lang="ru-RU" sz="1600" dirty="0"/>
              <a:t>включен в гидрологический цикл на поверхности земли. </a:t>
            </a:r>
          </a:p>
          <a:p>
            <a:pPr marL="536575" indent="-444500">
              <a:spcBef>
                <a:spcPts val="1200"/>
              </a:spcBef>
              <a:buNone/>
              <a:tabLst>
                <a:tab pos="0" algn="l"/>
              </a:tabLst>
            </a:pPr>
            <a:r>
              <a:rPr lang="ru-RU" sz="1600" dirty="0"/>
              <a:t>В современных условиях сильно увеличиваются потребности человека в воде  на индустриальные  и коммунально-бытовые нужды. Объем потребляемой воды для этих целей зависит от региона и уровня жизни, составлял от 3 до 700 л на одного человека.</a:t>
            </a:r>
          </a:p>
          <a:p>
            <a:pPr marL="536575" indent="-444500">
              <a:spcBef>
                <a:spcPts val="1200"/>
              </a:spcBef>
              <a:buNone/>
              <a:tabLst>
                <a:tab pos="0" algn="l"/>
              </a:tabLst>
            </a:pPr>
            <a:r>
              <a:rPr lang="ru-RU" sz="1600" dirty="0"/>
              <a:t>Из анализа водопользования за 5-6 прошедших десятилетий вытекает, что ежегодный прирост безвозвратного водопотребления, при котором использованная вода безвозвратно теряется для природы, составляет 4-5%. Перспективные расчеты показывают, что при сохранении таких темпов потребления и с учетом прироста населения и объемов производства к 2100 г. человечество может исчерпать все запасы пресной воды. </a:t>
            </a:r>
          </a:p>
          <a:p>
            <a:pPr marL="536575" indent="-444500">
              <a:spcBef>
                <a:spcPts val="1200"/>
              </a:spcBef>
              <a:buNone/>
              <a:tabLst>
                <a:tab pos="0" algn="l"/>
              </a:tabLst>
            </a:pPr>
            <a:r>
              <a:rPr lang="ru-RU" sz="1600" dirty="0"/>
              <a:t>Ограниченные запасы пресной воды еще больше сокращаются из-за их загрязнения. Главную опасность представляют сточные воды (промышленные, сельскохозяйственные и бытовые), поскольку значительная часть использованной воды возвращается в водные бассейны в виде сточных вод. </a:t>
            </a:r>
          </a:p>
          <a:p>
            <a:pPr marL="358902" indent="-285750">
              <a:spcBef>
                <a:spcPts val="1200"/>
              </a:spcBef>
              <a:buFont typeface="Wingdings" panose="05000000000000000000" pitchFamily="2" charset="2"/>
              <a:buChar char="q"/>
            </a:pPr>
            <a:endParaRPr lang="ru-RU" sz="1400" dirty="0"/>
          </a:p>
        </p:txBody>
      </p:sp>
    </p:spTree>
    <p:extLst>
      <p:ext uri="{BB962C8B-B14F-4D97-AF65-F5344CB8AC3E}">
        <p14:creationId xmlns:p14="http://schemas.microsoft.com/office/powerpoint/2010/main" val="1525189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C5290963-8818-44D2-9BD7-45C1ED6203EC}" type="slidenum">
              <a:rPr lang="ru-RU" smtClean="0"/>
              <a:t>14</a:t>
            </a:fld>
            <a:endParaRPr lang="ru-RU" dirty="0"/>
          </a:p>
        </p:txBody>
      </p:sp>
      <mc:AlternateContent xmlns:mc="http://schemas.openxmlformats.org/markup-compatibility/2006" xmlns:a14="http://schemas.microsoft.com/office/drawing/2010/main">
        <mc:Choice Requires="a14">
          <p:sp>
            <p:nvSpPr>
              <p:cNvPr id="3" name="Текст 2"/>
              <p:cNvSpPr>
                <a:spLocks noGrp="1"/>
              </p:cNvSpPr>
              <p:nvPr>
                <p:ph type="body" idx="4294967295"/>
              </p:nvPr>
            </p:nvSpPr>
            <p:spPr>
              <a:xfrm>
                <a:off x="251520" y="404813"/>
                <a:ext cx="8390830" cy="6264275"/>
              </a:xfrm>
            </p:spPr>
            <p:txBody>
              <a:bodyPr>
                <a:normAutofit lnSpcReduction="10000"/>
              </a:bodyPr>
              <a:lstStyle/>
              <a:p>
                <a:pPr marL="358902" indent="-285750">
                  <a:buFont typeface="Wingdings" panose="05000000000000000000" pitchFamily="2" charset="2"/>
                  <a:buChar char="q"/>
                </a:pPr>
                <a:r>
                  <a:rPr lang="en-US" sz="1600" b="1" i="1" dirty="0" smtClean="0">
                    <a:solidFill>
                      <a:schemeClr val="tx1">
                        <a:lumMod val="85000"/>
                        <a:lumOff val="15000"/>
                      </a:schemeClr>
                    </a:solidFill>
                  </a:rPr>
                  <a:t>The prehistory of the current process</a:t>
                </a:r>
                <a:endParaRPr lang="ru-RU" sz="1600" b="1" i="1" dirty="0" smtClean="0">
                  <a:solidFill>
                    <a:schemeClr val="tx1">
                      <a:lumMod val="85000"/>
                      <a:lumOff val="15000"/>
                    </a:schemeClr>
                  </a:solidFill>
                </a:endParaRPr>
              </a:p>
              <a:p>
                <a:pPr marL="585787" lvl="1" indent="0">
                  <a:buClr>
                    <a:schemeClr val="tx1">
                      <a:shade val="95000"/>
                    </a:schemeClr>
                  </a:buClr>
                  <a:buSzPct val="6500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r>
                          <a:rPr lang="en-US" sz="1400" i="1">
                            <a:solidFill>
                              <a:schemeClr val="tx1">
                                <a:lumMod val="85000"/>
                                <a:lumOff val="15000"/>
                              </a:schemeClr>
                            </a:solidFill>
                            <a:latin typeface="Cambria Math"/>
                          </a:rPr>
                          <m:t>−1</m:t>
                        </m:r>
                      </m:sub>
                      <m:sup>
                        <m:r>
                          <a:rPr lang="en-US" sz="1400" i="1">
                            <a:solidFill>
                              <a:schemeClr val="tx1">
                                <a:lumMod val="85000"/>
                                <a:lumOff val="15000"/>
                              </a:schemeClr>
                            </a:solidFill>
                            <a:latin typeface="Cambria Math"/>
                          </a:rPr>
                          <m:t>6</m:t>
                        </m:r>
                      </m:sup>
                    </m:sSubSup>
                    <m:r>
                      <a:rPr lang="en-US" sz="1400" i="1">
                        <a:solidFill>
                          <a:schemeClr val="tx1">
                            <a:lumMod val="85000"/>
                            <a:lumOff val="15000"/>
                          </a:schemeClr>
                        </a:solidFill>
                        <a:latin typeface="Cambria Math"/>
                      </a:rPr>
                      <m:t>⋯⋯⋯</m:t>
                    </m:r>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r>
                          <a:rPr lang="en-US" sz="1400" i="1">
                            <a:solidFill>
                              <a:schemeClr val="tx1">
                                <a:lumMod val="85000"/>
                                <a:lumOff val="15000"/>
                              </a:schemeClr>
                            </a:solidFill>
                            <a:latin typeface="Cambria Math"/>
                          </a:rPr>
                          <m:t>−</m:t>
                        </m:r>
                        <m:r>
                          <a:rPr lang="en-US" sz="1400" i="1">
                            <a:solidFill>
                              <a:schemeClr val="tx1">
                                <a:lumMod val="85000"/>
                                <a:lumOff val="15000"/>
                              </a:schemeClr>
                            </a:solidFill>
                            <a:latin typeface="Cambria Math"/>
                          </a:rPr>
                          <m:t>𝑗</m:t>
                        </m:r>
                      </m:sub>
                      <m:sup>
                        <m:r>
                          <a:rPr lang="en-US" sz="1400" i="1">
                            <a:solidFill>
                              <a:schemeClr val="tx1">
                                <a:lumMod val="85000"/>
                                <a:lumOff val="15000"/>
                              </a:schemeClr>
                            </a:solidFill>
                            <a:latin typeface="Cambria Math"/>
                          </a:rPr>
                          <m:t>6</m:t>
                        </m:r>
                      </m:sup>
                    </m:sSubSup>
                    <m:r>
                      <a:rPr lang="en-US" sz="1400" i="1">
                        <a:solidFill>
                          <a:schemeClr val="tx1">
                            <a:lumMod val="85000"/>
                            <a:lumOff val="15000"/>
                          </a:schemeClr>
                        </a:solidFill>
                        <a:latin typeface="Cambria Math"/>
                      </a:rPr>
                      <m:t>⋯⋯⋯– </m:t>
                    </m:r>
                  </m:oMath>
                </a14:m>
                <a:r>
                  <a:rPr lang="en-US" sz="1400" i="1" dirty="0">
                    <a:solidFill>
                      <a:schemeClr val="tx1">
                        <a:lumMod val="85000"/>
                        <a:lumOff val="15000"/>
                      </a:schemeClr>
                    </a:solidFill>
                    <a:latin typeface="Cambria Math"/>
                  </a:rPr>
                  <a:t> Fresh Surface Water Withdrawal</a:t>
                </a:r>
                <a:endParaRPr lang="ru-RU" sz="1400" i="1" dirty="0">
                  <a:solidFill>
                    <a:schemeClr val="tx1">
                      <a:lumMod val="85000"/>
                      <a:lumOff val="15000"/>
                    </a:schemeClr>
                  </a:solidFill>
                  <a:latin typeface="Cambria Math"/>
                </a:endParaRPr>
              </a:p>
              <a:p>
                <a:pPr marL="358902" indent="-285750">
                  <a:spcBef>
                    <a:spcPts val="600"/>
                  </a:spcBef>
                  <a:buFont typeface="Wingdings" panose="05000000000000000000" pitchFamily="2" charset="2"/>
                  <a:buChar char="q"/>
                </a:pPr>
                <a:r>
                  <a:rPr lang="en-US" sz="1600" b="1" i="1" dirty="0" smtClean="0">
                    <a:solidFill>
                      <a:schemeClr val="tx1">
                        <a:lumMod val="85000"/>
                        <a:lumOff val="15000"/>
                      </a:schemeClr>
                    </a:solidFill>
                  </a:rPr>
                  <a:t>The </a:t>
                </a:r>
                <a:r>
                  <a:rPr lang="en-US" sz="1600" b="1" i="1" dirty="0">
                    <a:solidFill>
                      <a:schemeClr val="tx1">
                        <a:lumMod val="85000"/>
                        <a:lumOff val="15000"/>
                      </a:schemeClr>
                    </a:solidFill>
                  </a:rPr>
                  <a:t>Indicators to estimate human activities</a:t>
                </a:r>
                <a:r>
                  <a:rPr lang="en-US" sz="1600" b="1" i="1" dirty="0" smtClean="0">
                    <a:solidFill>
                      <a:schemeClr val="tx1">
                        <a:lumMod val="85000"/>
                        <a:lumOff val="15000"/>
                      </a:schemeClr>
                    </a:solidFill>
                  </a:rPr>
                  <a:t> </a:t>
                </a:r>
                <a:r>
                  <a:rPr lang="en-US" sz="1600" b="1" dirty="0">
                    <a:solidFill>
                      <a:schemeClr val="tx1">
                        <a:lumMod val="85000"/>
                        <a:lumOff val="15000"/>
                      </a:schemeClr>
                    </a:solidFill>
                  </a:rPr>
                  <a:t>(</a:t>
                </a:r>
                <a14:m>
                  <m:oMath xmlns:m="http://schemas.openxmlformats.org/officeDocument/2006/math">
                    <m:sSubSup>
                      <m:sSubSupPr>
                        <m:ctrlPr>
                          <a:rPr lang="ru-RU" sz="1600" b="1" i="1">
                            <a:solidFill>
                              <a:schemeClr val="tx1">
                                <a:lumMod val="85000"/>
                                <a:lumOff val="15000"/>
                              </a:schemeClr>
                            </a:solidFill>
                            <a:latin typeface="Cambria Math" panose="02040503050406030204" pitchFamily="18" charset="0"/>
                          </a:rPr>
                        </m:ctrlPr>
                      </m:sSubSupPr>
                      <m:e>
                        <m:r>
                          <a:rPr lang="en-US" sz="1600" b="1" i="1">
                            <a:solidFill>
                              <a:schemeClr val="tx1">
                                <a:lumMod val="85000"/>
                                <a:lumOff val="15000"/>
                              </a:schemeClr>
                            </a:solidFill>
                            <a:latin typeface="Cambria Math"/>
                          </a:rPr>
                          <m:t>𝒚</m:t>
                        </m:r>
                      </m:e>
                      <m:sub>
                        <m:r>
                          <a:rPr lang="en-US" sz="1600" b="1" i="1">
                            <a:solidFill>
                              <a:schemeClr val="tx1">
                                <a:lumMod val="85000"/>
                                <a:lumOff val="15000"/>
                              </a:schemeClr>
                            </a:solidFill>
                            <a:latin typeface="Cambria Math"/>
                          </a:rPr>
                          <m:t>𝒕</m:t>
                        </m:r>
                      </m:sub>
                      <m:sup>
                        <m:r>
                          <a:rPr lang="en-US" sz="1600" b="1" i="1">
                            <a:solidFill>
                              <a:schemeClr val="tx1">
                                <a:lumMod val="85000"/>
                                <a:lumOff val="15000"/>
                              </a:schemeClr>
                            </a:solidFill>
                            <a:latin typeface="Cambria Math"/>
                          </a:rPr>
                          <m:t>𝟔</m:t>
                        </m:r>
                      </m:sup>
                    </m:sSubSup>
                  </m:oMath>
                </a14:m>
                <a:r>
                  <a:rPr lang="en-US" sz="1600" b="1" dirty="0">
                    <a:solidFill>
                      <a:schemeClr val="tx1">
                        <a:lumMod val="85000"/>
                        <a:lumOff val="15000"/>
                      </a:schemeClr>
                    </a:solidFill>
                  </a:rPr>
                  <a:t>)</a:t>
                </a:r>
                <a:endParaRPr lang="ru-RU" sz="1600" b="1" dirty="0">
                  <a:solidFill>
                    <a:schemeClr val="tx1">
                      <a:lumMod val="85000"/>
                      <a:lumOff val="15000"/>
                    </a:schemeClr>
                  </a:solidFill>
                </a:endParaRPr>
              </a:p>
              <a:p>
                <a:pPr marL="0" indent="0">
                  <a:spcBef>
                    <a:spcPts val="1200"/>
                  </a:spcBef>
                  <a:buNone/>
                </a:pPr>
                <a:r>
                  <a:rPr lang="en-US" sz="1600" i="1" dirty="0">
                    <a:solidFill>
                      <a:schemeClr val="tx1">
                        <a:lumMod val="85000"/>
                        <a:lumOff val="15000"/>
                      </a:schemeClr>
                    </a:solidFill>
                  </a:rPr>
                  <a:t>The impact of human activities on the</a:t>
                </a:r>
                <a:r>
                  <a:rPr lang="en-US" sz="1600" dirty="0">
                    <a:solidFill>
                      <a:schemeClr val="tx1">
                        <a:lumMod val="85000"/>
                        <a:lumOff val="15000"/>
                      </a:schemeClr>
                    </a:solidFill>
                  </a:rPr>
                  <a:t> </a:t>
                </a:r>
                <a:r>
                  <a:rPr lang="en-US" sz="1600" i="1" dirty="0">
                    <a:solidFill>
                      <a:schemeClr val="tx1">
                        <a:lumMod val="85000"/>
                        <a:lumOff val="15000"/>
                      </a:schemeClr>
                    </a:solidFill>
                  </a:rPr>
                  <a:t>Fresh Surface Water Withdrawal</a:t>
                </a:r>
                <a:endParaRPr lang="ru-RU" sz="1600" dirty="0">
                  <a:solidFill>
                    <a:schemeClr val="tx1">
                      <a:lumMod val="85000"/>
                      <a:lumOff val="15000"/>
                    </a:schemeClr>
                  </a:solidFill>
                </a:endParaRPr>
              </a:p>
              <a:p>
                <a:pPr marL="585787"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1</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6</m:t>
                        </m:r>
                      </m:sup>
                    </m:sSubSup>
                  </m:oMath>
                </a14:m>
                <a:r>
                  <a:rPr lang="en-US" sz="1400" dirty="0">
                    <a:solidFill>
                      <a:schemeClr val="tx1">
                        <a:lumMod val="85000"/>
                        <a:lumOff val="15000"/>
                      </a:schemeClr>
                    </a:solidFill>
                  </a:rPr>
                  <a:t> – Annual freshwater withdrawals (</a:t>
                </a:r>
                <a:r>
                  <a:rPr lang="ru-RU" sz="1400" dirty="0">
                    <a:solidFill>
                      <a:schemeClr val="tx1">
                        <a:lumMod val="85000"/>
                        <a:lumOff val="15000"/>
                      </a:schemeClr>
                    </a:solidFill>
                  </a:rPr>
                  <a:t>потребление пресной воды</a:t>
                </a:r>
                <a:r>
                  <a:rPr lang="en-US" sz="1400" dirty="0">
                    <a:solidFill>
                      <a:schemeClr val="tx1">
                        <a:lumMod val="85000"/>
                        <a:lumOff val="15000"/>
                      </a:schemeClr>
                    </a:solidFill>
                  </a:rPr>
                  <a:t>), (% of internal resources)</a:t>
                </a:r>
                <a:endParaRPr lang="ru-RU" sz="1400" dirty="0">
                  <a:solidFill>
                    <a:schemeClr val="tx1">
                      <a:lumMod val="85000"/>
                      <a:lumOff val="15000"/>
                    </a:schemeClr>
                  </a:solidFill>
                </a:endParaRPr>
              </a:p>
              <a:p>
                <a:pPr marL="585787"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2</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6</m:t>
                        </m:r>
                      </m:sup>
                    </m:sSubSup>
                  </m:oMath>
                </a14:m>
                <a:r>
                  <a:rPr lang="en-US" sz="1400" dirty="0">
                    <a:solidFill>
                      <a:schemeClr val="tx1">
                        <a:lumMod val="85000"/>
                        <a:lumOff val="15000"/>
                      </a:schemeClr>
                    </a:solidFill>
                  </a:rPr>
                  <a:t> – Agricultural Materials and Live Animals Wholesale: Retail and Wholesale (</a:t>
                </a:r>
                <a:r>
                  <a:rPr lang="ru-RU" sz="1400" dirty="0">
                    <a:solidFill>
                      <a:schemeClr val="tx1">
                        <a:lumMod val="85000"/>
                        <a:lumOff val="15000"/>
                      </a:schemeClr>
                    </a:solidFill>
                  </a:rPr>
                  <a:t>живые животные</a:t>
                </a:r>
                <a:r>
                  <a:rPr lang="en-US" sz="1400" dirty="0">
                    <a:solidFill>
                      <a:schemeClr val="tx1">
                        <a:lumMod val="85000"/>
                        <a:lumOff val="15000"/>
                      </a:schemeClr>
                    </a:solidFill>
                  </a:rPr>
                  <a:t>, </a:t>
                </a:r>
                <a:r>
                  <a:rPr lang="ru-RU" sz="1400" dirty="0">
                    <a:solidFill>
                      <a:schemeClr val="tx1">
                        <a:lumMod val="85000"/>
                        <a:lumOff val="15000"/>
                      </a:schemeClr>
                    </a:solidFill>
                  </a:rPr>
                  <a:t>с</a:t>
                </a:r>
                <a:r>
                  <a:rPr lang="en-US" sz="1400" dirty="0">
                    <a:solidFill>
                      <a:schemeClr val="tx1">
                        <a:lumMod val="85000"/>
                        <a:lumOff val="15000"/>
                      </a:schemeClr>
                    </a:solidFill>
                  </a:rPr>
                  <a:t>/</a:t>
                </a:r>
                <a:r>
                  <a:rPr lang="ru-RU" sz="1400" dirty="0">
                    <a:solidFill>
                      <a:schemeClr val="tx1">
                        <a:lumMod val="85000"/>
                        <a:lumOff val="15000"/>
                      </a:schemeClr>
                    </a:solidFill>
                  </a:rPr>
                  <a:t>х материалы</a:t>
                </a:r>
                <a:r>
                  <a:rPr lang="en-US" sz="1400" dirty="0">
                    <a:solidFill>
                      <a:schemeClr val="tx1">
                        <a:lumMod val="85000"/>
                        <a:lumOff val="15000"/>
                      </a:schemeClr>
                    </a:solidFill>
                  </a:rPr>
                  <a:t>: </a:t>
                </a:r>
                <a:r>
                  <a:rPr lang="ru-RU" sz="1400" dirty="0">
                    <a:solidFill>
                      <a:schemeClr val="tx1">
                        <a:lumMod val="85000"/>
                        <a:lumOff val="15000"/>
                      </a:schemeClr>
                    </a:solidFill>
                  </a:rPr>
                  <a:t>розничная и оптовая торговля</a:t>
                </a:r>
                <a:r>
                  <a:rPr lang="en-US" sz="1400" dirty="0">
                    <a:solidFill>
                      <a:schemeClr val="tx1">
                        <a:lumMod val="85000"/>
                        <a:lumOff val="15000"/>
                      </a:schemeClr>
                    </a:solidFill>
                  </a:rPr>
                  <a:t>), USD </a:t>
                </a:r>
                <a:r>
                  <a:rPr lang="en-US" sz="1400" dirty="0" smtClean="0">
                    <a:solidFill>
                      <a:schemeClr val="tx1">
                        <a:lumMod val="85000"/>
                        <a:lumOff val="15000"/>
                      </a:schemeClr>
                    </a:solidFill>
                  </a:rPr>
                  <a:t>million</a:t>
                </a:r>
                <a:endParaRPr lang="ru-RU" sz="1400" dirty="0">
                  <a:solidFill>
                    <a:schemeClr val="tx1">
                      <a:lumMod val="85000"/>
                      <a:lumOff val="15000"/>
                    </a:schemeClr>
                  </a:solidFill>
                </a:endParaRPr>
              </a:p>
              <a:p>
                <a:pPr marL="585787"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3</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6</m:t>
                        </m:r>
                      </m:sup>
                    </m:sSubSup>
                  </m:oMath>
                </a14:m>
                <a:r>
                  <a:rPr lang="en-US" sz="1400" dirty="0">
                    <a:solidFill>
                      <a:schemeClr val="tx1">
                        <a:lumMod val="85000"/>
                        <a:lumOff val="15000"/>
                      </a:schemeClr>
                    </a:solidFill>
                  </a:rPr>
                  <a:t> – Farm Animal Feeds: Production (turnover) MSP (</a:t>
                </a:r>
                <a:r>
                  <a:rPr lang="ru-RU" sz="1400" dirty="0">
                    <a:solidFill>
                      <a:schemeClr val="tx1">
                        <a:lumMod val="85000"/>
                        <a:lumOff val="15000"/>
                      </a:schemeClr>
                    </a:solidFill>
                  </a:rPr>
                  <a:t>корма для животных</a:t>
                </a:r>
                <a:r>
                  <a:rPr lang="en-US" sz="1400" dirty="0">
                    <a:solidFill>
                      <a:schemeClr val="tx1">
                        <a:lumMod val="85000"/>
                        <a:lumOff val="15000"/>
                      </a:schemeClr>
                    </a:solidFill>
                  </a:rPr>
                  <a:t>), USD million,</a:t>
                </a:r>
                <a:endParaRPr lang="ru-RU" sz="1400" dirty="0">
                  <a:solidFill>
                    <a:schemeClr val="tx1">
                      <a:lumMod val="85000"/>
                      <a:lumOff val="15000"/>
                    </a:schemeClr>
                  </a:solidFill>
                </a:endParaRPr>
              </a:p>
              <a:p>
                <a:pPr marL="585787"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4</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6</m:t>
                        </m:r>
                      </m:sup>
                    </m:sSubSup>
                  </m:oMath>
                </a14:m>
                <a:r>
                  <a:rPr lang="en-US" sz="1400" dirty="0">
                    <a:solidFill>
                      <a:schemeClr val="tx1">
                        <a:lumMod val="85000"/>
                        <a:lumOff val="15000"/>
                      </a:schemeClr>
                    </a:solidFill>
                  </a:rPr>
                  <a:t> – Hydrological Disasters (</a:t>
                </a:r>
                <a:r>
                  <a:rPr lang="ru-RU" sz="1400" dirty="0">
                    <a:solidFill>
                      <a:schemeClr val="tx1">
                        <a:lumMod val="85000"/>
                        <a:lumOff val="15000"/>
                      </a:schemeClr>
                    </a:solidFill>
                  </a:rPr>
                  <a:t>экономический ущерб от гидрологических бедствий</a:t>
                </a:r>
                <a:r>
                  <a:rPr lang="en-US" sz="1400" dirty="0">
                    <a:solidFill>
                      <a:schemeClr val="tx1">
                        <a:lumMod val="85000"/>
                        <a:lumOff val="15000"/>
                      </a:schemeClr>
                    </a:solidFill>
                  </a:rPr>
                  <a:t>), USD </a:t>
                </a:r>
                <a:r>
                  <a:rPr lang="en-US" sz="1400" dirty="0" smtClean="0">
                    <a:solidFill>
                      <a:schemeClr val="tx1">
                        <a:lumMod val="85000"/>
                        <a:lumOff val="15000"/>
                      </a:schemeClr>
                    </a:solidFill>
                  </a:rPr>
                  <a:t>million</a:t>
                </a:r>
                <a:endParaRPr lang="ru-RU" sz="1400" dirty="0">
                  <a:solidFill>
                    <a:schemeClr val="tx1">
                      <a:lumMod val="85000"/>
                      <a:lumOff val="15000"/>
                    </a:schemeClr>
                  </a:solidFill>
                </a:endParaRPr>
              </a:p>
              <a:p>
                <a:pPr marL="585787"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5</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6</m:t>
                        </m:r>
                      </m:sup>
                    </m:sSubSup>
                  </m:oMath>
                </a14:m>
                <a:r>
                  <a:rPr lang="en-US" sz="1400" dirty="0">
                    <a:solidFill>
                      <a:schemeClr val="tx1">
                        <a:lumMod val="85000"/>
                        <a:lumOff val="15000"/>
                      </a:schemeClr>
                    </a:solidFill>
                  </a:rPr>
                  <a:t> – Total population supplied by water supply industry, % (</a:t>
                </a:r>
                <a:r>
                  <a:rPr lang="ru-RU" sz="1400" dirty="0">
                    <a:solidFill>
                      <a:schemeClr val="tx1">
                        <a:lumMod val="85000"/>
                        <a:lumOff val="15000"/>
                      </a:schemeClr>
                    </a:solidFill>
                  </a:rPr>
                  <a:t>процент общего населения</a:t>
                </a:r>
                <a:r>
                  <a:rPr lang="en-US" sz="1400" dirty="0">
                    <a:solidFill>
                      <a:schemeClr val="tx1">
                        <a:lumMod val="85000"/>
                        <a:lumOff val="15000"/>
                      </a:schemeClr>
                    </a:solidFill>
                  </a:rPr>
                  <a:t>, </a:t>
                </a:r>
                <a:r>
                  <a:rPr lang="ru-RU" sz="1400" dirty="0">
                    <a:solidFill>
                      <a:schemeClr val="tx1">
                        <a:lumMod val="85000"/>
                        <a:lumOff val="15000"/>
                      </a:schemeClr>
                    </a:solidFill>
                  </a:rPr>
                  <a:t>снабжаемого отраслью водоснабжения</a:t>
                </a:r>
                <a:r>
                  <a:rPr lang="en-US" sz="1400" dirty="0">
                    <a:solidFill>
                      <a:schemeClr val="tx1">
                        <a:lumMod val="85000"/>
                        <a:lumOff val="15000"/>
                      </a:schemeClr>
                    </a:solidFill>
                  </a:rPr>
                  <a:t>)</a:t>
                </a:r>
                <a:endParaRPr lang="ru-RU" sz="1400" dirty="0">
                  <a:solidFill>
                    <a:schemeClr val="tx1">
                      <a:lumMod val="85000"/>
                      <a:lumOff val="15000"/>
                    </a:schemeClr>
                  </a:solidFill>
                </a:endParaRPr>
              </a:p>
              <a:p>
                <a:pPr marL="585787"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6</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6</m:t>
                        </m:r>
                      </m:sup>
                    </m:sSubSup>
                  </m:oMath>
                </a14:m>
                <a:r>
                  <a:rPr lang="en-US" sz="1400" dirty="0">
                    <a:solidFill>
                      <a:schemeClr val="tx1">
                        <a:lumMod val="85000"/>
                        <a:lumOff val="15000"/>
                      </a:schemeClr>
                    </a:solidFill>
                  </a:rPr>
                  <a:t> – Renewable freshwater resources, million cubic </a:t>
                </a:r>
                <a:r>
                  <a:rPr lang="en-US" sz="1400" dirty="0" err="1">
                    <a:solidFill>
                      <a:schemeClr val="tx1">
                        <a:lumMod val="85000"/>
                        <a:lumOff val="15000"/>
                      </a:schemeClr>
                    </a:solidFill>
                  </a:rPr>
                  <a:t>metres</a:t>
                </a:r>
                <a:r>
                  <a:rPr lang="en-US" sz="1400" dirty="0">
                    <a:solidFill>
                      <a:schemeClr val="tx1">
                        <a:lumMod val="85000"/>
                        <a:lumOff val="15000"/>
                      </a:schemeClr>
                    </a:solidFill>
                  </a:rPr>
                  <a:t> (</a:t>
                </a:r>
                <a:r>
                  <a:rPr lang="ru-RU" sz="1400" dirty="0">
                    <a:solidFill>
                      <a:schemeClr val="tx1">
                        <a:lumMod val="85000"/>
                        <a:lumOff val="15000"/>
                      </a:schemeClr>
                    </a:solidFill>
                  </a:rPr>
                  <a:t>возобновляемые ресурсы пресной воды</a:t>
                </a:r>
                <a:r>
                  <a:rPr lang="en-US" sz="1400" dirty="0" smtClean="0">
                    <a:solidFill>
                      <a:schemeClr val="tx1">
                        <a:lumMod val="85000"/>
                        <a:lumOff val="15000"/>
                      </a:schemeClr>
                    </a:solidFill>
                  </a:rPr>
                  <a:t>)</a:t>
                </a:r>
                <a:endParaRPr lang="ru-RU" sz="1400" dirty="0">
                  <a:solidFill>
                    <a:schemeClr val="tx1">
                      <a:lumMod val="85000"/>
                      <a:lumOff val="15000"/>
                    </a:schemeClr>
                  </a:solidFill>
                </a:endParaRPr>
              </a:p>
              <a:p>
                <a:pPr marL="585787"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7</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6</m:t>
                        </m:r>
                      </m:sup>
                    </m:sSubSup>
                  </m:oMath>
                </a14:m>
                <a:r>
                  <a:rPr lang="en-US" sz="1400" dirty="0">
                    <a:solidFill>
                      <a:schemeClr val="tx1">
                        <a:lumMod val="85000"/>
                        <a:lumOff val="15000"/>
                      </a:schemeClr>
                    </a:solidFill>
                  </a:rPr>
                  <a:t> – Net freshwater supplied by water supply industry, million cubic </a:t>
                </a:r>
                <a:r>
                  <a:rPr lang="en-US" sz="1400" dirty="0" err="1">
                    <a:solidFill>
                      <a:schemeClr val="tx1">
                        <a:lumMod val="85000"/>
                        <a:lumOff val="15000"/>
                      </a:schemeClr>
                    </a:solidFill>
                  </a:rPr>
                  <a:t>metres</a:t>
                </a:r>
                <a:r>
                  <a:rPr lang="en-US" sz="1400" dirty="0">
                    <a:solidFill>
                      <a:schemeClr val="tx1">
                        <a:lumMod val="85000"/>
                        <a:lumOff val="15000"/>
                      </a:schemeClr>
                    </a:solidFill>
                  </a:rPr>
                  <a:t>, (</a:t>
                </a:r>
                <a:r>
                  <a:rPr lang="ru-RU" sz="1400" dirty="0">
                    <a:solidFill>
                      <a:schemeClr val="tx1">
                        <a:lumMod val="85000"/>
                        <a:lumOff val="15000"/>
                      </a:schemeClr>
                    </a:solidFill>
                  </a:rPr>
                  <a:t>объем чистой пресной воды</a:t>
                </a:r>
                <a:r>
                  <a:rPr lang="en-US" sz="1400" dirty="0">
                    <a:solidFill>
                      <a:schemeClr val="tx1">
                        <a:lumMod val="85000"/>
                        <a:lumOff val="15000"/>
                      </a:schemeClr>
                    </a:solidFill>
                  </a:rPr>
                  <a:t>, </a:t>
                </a:r>
                <a:r>
                  <a:rPr lang="ru-RU" sz="1400" dirty="0">
                    <a:solidFill>
                      <a:schemeClr val="tx1">
                        <a:lumMod val="85000"/>
                        <a:lumOff val="15000"/>
                      </a:schemeClr>
                    </a:solidFill>
                  </a:rPr>
                  <a:t>поставляемой отраслью водоснабжения</a:t>
                </a:r>
                <a:r>
                  <a:rPr lang="en-US" sz="1400" dirty="0">
                    <a:solidFill>
                      <a:schemeClr val="tx1">
                        <a:lumMod val="85000"/>
                        <a:lumOff val="15000"/>
                      </a:schemeClr>
                    </a:solidFill>
                  </a:rPr>
                  <a:t>)</a:t>
                </a:r>
                <a:endParaRPr lang="ru-RU" sz="1400" dirty="0">
                  <a:solidFill>
                    <a:schemeClr val="tx1">
                      <a:lumMod val="85000"/>
                      <a:lumOff val="15000"/>
                    </a:schemeClr>
                  </a:solidFill>
                </a:endParaRPr>
              </a:p>
              <a:p>
                <a:pPr marL="358902" indent="-285750">
                  <a:spcBef>
                    <a:spcPts val="1200"/>
                  </a:spcBef>
                  <a:buFont typeface="Wingdings" panose="05000000000000000000" pitchFamily="2" charset="2"/>
                  <a:buChar char="q"/>
                </a:pPr>
                <a:r>
                  <a:rPr lang="en-US" sz="1600" b="1" i="1" dirty="0">
                    <a:solidFill>
                      <a:schemeClr val="tx1">
                        <a:lumMod val="85000"/>
                        <a:lumOff val="15000"/>
                      </a:schemeClr>
                    </a:solidFill>
                  </a:rPr>
                  <a:t>The Indicators to estimate of the effect of the external environment</a:t>
                </a:r>
                <a:endParaRPr lang="ru-RU" sz="1600" dirty="0">
                  <a:solidFill>
                    <a:schemeClr val="tx1">
                      <a:lumMod val="85000"/>
                      <a:lumOff val="15000"/>
                    </a:schemeClr>
                  </a:solidFill>
                </a:endParaRPr>
              </a:p>
              <a:p>
                <a:pPr marL="585787" lvl="1" indent="0">
                  <a:buClr>
                    <a:schemeClr val="tx1">
                      <a:shade val="95000"/>
                    </a:schemeClr>
                  </a:buClr>
                  <a:buSzPct val="6500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1</m:t>
                        </m:r>
                      </m:sup>
                    </m:sSubSup>
                  </m:oMath>
                </a14:m>
                <a:r>
                  <a:rPr lang="en-US" sz="1400" i="1" dirty="0">
                    <a:solidFill>
                      <a:schemeClr val="tx1">
                        <a:lumMod val="85000"/>
                        <a:lumOff val="15000"/>
                      </a:schemeClr>
                    </a:solidFill>
                    <a:latin typeface="Cambria Math"/>
                  </a:rPr>
                  <a:t> – Climatological Disasters</a:t>
                </a:r>
                <a:endParaRPr lang="ru-RU" sz="1400" i="1" dirty="0">
                  <a:solidFill>
                    <a:schemeClr val="tx1">
                      <a:lumMod val="85000"/>
                      <a:lumOff val="15000"/>
                    </a:schemeClr>
                  </a:solidFill>
                  <a:latin typeface="Cambria Math"/>
                </a:endParaRPr>
              </a:p>
              <a:p>
                <a:pPr marL="585787" lvl="1" indent="0">
                  <a:buClr>
                    <a:schemeClr val="tx1">
                      <a:shade val="95000"/>
                    </a:schemeClr>
                  </a:buClr>
                  <a:buSzPct val="6500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2</m:t>
                        </m:r>
                      </m:sup>
                    </m:sSubSup>
                  </m:oMath>
                </a14:m>
                <a:r>
                  <a:rPr lang="en-US" sz="1400" i="1" dirty="0">
                    <a:solidFill>
                      <a:schemeClr val="tx1">
                        <a:lumMod val="85000"/>
                        <a:lumOff val="15000"/>
                      </a:schemeClr>
                    </a:solidFill>
                    <a:latin typeface="Cambria Math"/>
                  </a:rPr>
                  <a:t> – CO2 Emissions per Unit of Output</a:t>
                </a:r>
                <a:endParaRPr lang="ru-RU" sz="1400" i="1" dirty="0">
                  <a:solidFill>
                    <a:schemeClr val="tx1">
                      <a:lumMod val="85000"/>
                      <a:lumOff val="15000"/>
                    </a:schemeClr>
                  </a:solidFill>
                  <a:latin typeface="Cambria Math"/>
                </a:endParaRPr>
              </a:p>
              <a:p>
                <a:pPr marL="585787" lvl="1" indent="0">
                  <a:buClr>
                    <a:schemeClr val="tx1">
                      <a:shade val="95000"/>
                    </a:schemeClr>
                  </a:buClr>
                  <a:buSzPct val="6500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3</m:t>
                        </m:r>
                      </m:sup>
                    </m:sSubSup>
                  </m:oMath>
                </a14:m>
                <a:r>
                  <a:rPr lang="en-US" sz="1400" i="1" dirty="0">
                    <a:solidFill>
                      <a:schemeClr val="tx1">
                        <a:lumMod val="85000"/>
                        <a:lumOff val="15000"/>
                      </a:schemeClr>
                    </a:solidFill>
                    <a:latin typeface="Cambria Math"/>
                  </a:rPr>
                  <a:t> – Greenhouse Gas Emissions from Industry</a:t>
                </a:r>
                <a:endParaRPr lang="ru-RU" sz="1400" i="1" dirty="0">
                  <a:solidFill>
                    <a:schemeClr val="tx1">
                      <a:lumMod val="85000"/>
                      <a:lumOff val="15000"/>
                    </a:schemeClr>
                  </a:solidFill>
                  <a:latin typeface="Cambria Math"/>
                </a:endParaRPr>
              </a:p>
              <a:p>
                <a:pPr marL="585787" lvl="1" indent="0">
                  <a:buClr>
                    <a:schemeClr val="tx1">
                      <a:shade val="95000"/>
                    </a:schemeClr>
                  </a:buClr>
                  <a:buSzPct val="6500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4</m:t>
                        </m:r>
                      </m:sup>
                    </m:sSubSup>
                  </m:oMath>
                </a14:m>
                <a:r>
                  <a:rPr lang="en-US" sz="1400" i="1" dirty="0">
                    <a:solidFill>
                      <a:schemeClr val="tx1">
                        <a:lumMod val="85000"/>
                        <a:lumOff val="15000"/>
                      </a:schemeClr>
                    </a:solidFill>
                    <a:latin typeface="Cambria Math"/>
                  </a:rPr>
                  <a:t> – Greenhouse Gas Emissions from Agriculture</a:t>
                </a:r>
                <a:endParaRPr lang="ru-RU" sz="1400" i="1" dirty="0">
                  <a:solidFill>
                    <a:schemeClr val="tx1">
                      <a:lumMod val="85000"/>
                      <a:lumOff val="15000"/>
                    </a:schemeClr>
                  </a:solidFill>
                  <a:latin typeface="Cambria Math"/>
                </a:endParaRPr>
              </a:p>
              <a:p>
                <a:pPr marL="585787" lvl="1" indent="0">
                  <a:buClr>
                    <a:schemeClr val="tx1">
                      <a:shade val="95000"/>
                    </a:schemeClr>
                  </a:buClr>
                  <a:buSzPct val="6500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5</m:t>
                        </m:r>
                      </m:sup>
                    </m:sSubSup>
                  </m:oMath>
                </a14:m>
                <a:r>
                  <a:rPr lang="en-US" sz="1400" i="1" dirty="0">
                    <a:solidFill>
                      <a:schemeClr val="tx1">
                        <a:lumMod val="85000"/>
                        <a:lumOff val="15000"/>
                      </a:schemeClr>
                    </a:solidFill>
                    <a:latin typeface="Cambria Math"/>
                  </a:rPr>
                  <a:t> – Mean Temperature, Year</a:t>
                </a:r>
                <a:endParaRPr lang="ru-RU" sz="1400" i="1" dirty="0">
                  <a:solidFill>
                    <a:schemeClr val="tx1">
                      <a:lumMod val="85000"/>
                      <a:lumOff val="15000"/>
                    </a:schemeClr>
                  </a:solidFill>
                  <a:latin typeface="Cambria Math"/>
                </a:endParaRPr>
              </a:p>
              <a:p>
                <a:pPr marL="585787" lvl="1" indent="0">
                  <a:buClr>
                    <a:schemeClr val="tx1">
                      <a:shade val="95000"/>
                    </a:schemeClr>
                  </a:buClr>
                  <a:buSzPct val="6500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7</m:t>
                        </m:r>
                      </m:sup>
                    </m:sSubSup>
                  </m:oMath>
                </a14:m>
                <a:r>
                  <a:rPr lang="en-US" sz="1400" i="1" dirty="0">
                    <a:solidFill>
                      <a:schemeClr val="tx1">
                        <a:lumMod val="85000"/>
                        <a:lumOff val="15000"/>
                      </a:schemeClr>
                    </a:solidFill>
                    <a:latin typeface="Cambria Math"/>
                  </a:rPr>
                  <a:t> – Forest Land</a:t>
                </a:r>
                <a:endParaRPr lang="ru-RU" sz="1400" i="1" dirty="0">
                  <a:solidFill>
                    <a:schemeClr val="tx1">
                      <a:lumMod val="85000"/>
                      <a:lumOff val="15000"/>
                    </a:schemeClr>
                  </a:solidFill>
                  <a:latin typeface="Cambria Math"/>
                </a:endParaRPr>
              </a:p>
            </p:txBody>
          </p:sp>
        </mc:Choice>
        <mc:Fallback xmlns="">
          <p:sp>
            <p:nvSpPr>
              <p:cNvPr id="3" name="Текст 2"/>
              <p:cNvSpPr>
                <a:spLocks noGrp="1" noRot="1" noChangeAspect="1" noMove="1" noResize="1" noEditPoints="1" noAdjustHandles="1" noChangeArrowheads="1" noChangeShapeType="1" noTextEdit="1"/>
              </p:cNvSpPr>
              <p:nvPr>
                <p:ph type="body" idx="4294967295"/>
              </p:nvPr>
            </p:nvSpPr>
            <p:spPr>
              <a:xfrm>
                <a:off x="251520" y="404813"/>
                <a:ext cx="8390830" cy="6264275"/>
              </a:xfrm>
              <a:blipFill rotWithShape="1">
                <a:blip r:embed="rId2"/>
                <a:stretch>
                  <a:fillRect l="-363" t="-681"/>
                </a:stretch>
              </a:blipFill>
            </p:spPr>
            <p:txBody>
              <a:bodyPr/>
              <a:lstStyle/>
              <a:p>
                <a:r>
                  <a:rPr lang="ru-RU">
                    <a:noFill/>
                  </a:rPr>
                  <a:t> </a:t>
                </a:r>
              </a:p>
            </p:txBody>
          </p:sp>
        </mc:Fallback>
      </mc:AlternateContent>
      <p:sp>
        <p:nvSpPr>
          <p:cNvPr id="4" name="Скругленный прямоугольник 3"/>
          <p:cNvSpPr/>
          <p:nvPr/>
        </p:nvSpPr>
        <p:spPr>
          <a:xfrm>
            <a:off x="8497481" y="476672"/>
            <a:ext cx="64807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r>
              <a:rPr lang="ru-RU" dirty="0" smtClean="0"/>
              <a:t>6</a:t>
            </a:r>
            <a:endParaRPr lang="ru-RU" dirty="0"/>
          </a:p>
        </p:txBody>
      </p:sp>
    </p:spTree>
    <p:extLst>
      <p:ext uri="{BB962C8B-B14F-4D97-AF65-F5344CB8AC3E}">
        <p14:creationId xmlns:p14="http://schemas.microsoft.com/office/powerpoint/2010/main" val="2386194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C5290963-8818-44D2-9BD7-45C1ED6203EC}" type="slidenum">
              <a:rPr lang="ru-RU" smtClean="0"/>
              <a:t>15</a:t>
            </a:fld>
            <a:endParaRPr lang="ru-RU" dirty="0"/>
          </a:p>
        </p:txBody>
      </p:sp>
      <mc:AlternateContent xmlns:mc="http://schemas.openxmlformats.org/markup-compatibility/2006" xmlns:a14="http://schemas.microsoft.com/office/drawing/2010/main">
        <mc:Choice Requires="a14">
          <p:sp>
            <p:nvSpPr>
              <p:cNvPr id="3" name="Текст 2"/>
              <p:cNvSpPr>
                <a:spLocks noGrp="1"/>
              </p:cNvSpPr>
              <p:nvPr>
                <p:ph type="body" idx="4294967295"/>
              </p:nvPr>
            </p:nvSpPr>
            <p:spPr>
              <a:xfrm>
                <a:off x="251520" y="115888"/>
                <a:ext cx="8390830" cy="6553200"/>
              </a:xfrm>
            </p:spPr>
            <p:txBody>
              <a:bodyPr>
                <a:normAutofit fontScale="92500" lnSpcReduction="20000"/>
              </a:bodyPr>
              <a:lstStyle/>
              <a:p>
                <a:pPr marL="0" indent="0">
                  <a:buNone/>
                </a:pPr>
                <a:r>
                  <a:rPr lang="en-US" sz="2800" dirty="0">
                    <a:solidFill>
                      <a:schemeClr val="tx2"/>
                    </a:solidFill>
                    <a:latin typeface="+mn-lt"/>
                    <a:ea typeface="+mj-ea"/>
                    <a:cs typeface="+mj-cs"/>
                  </a:rPr>
                  <a:t>Forest Land</a:t>
                </a:r>
                <a:endParaRPr lang="ru-RU" sz="2800" dirty="0">
                  <a:solidFill>
                    <a:schemeClr val="tx2"/>
                  </a:solidFill>
                  <a:latin typeface="+mn-lt"/>
                  <a:ea typeface="+mj-ea"/>
                  <a:cs typeface="+mj-cs"/>
                </a:endParaRPr>
              </a:p>
              <a:p>
                <a:pPr marL="444500" indent="-352425">
                  <a:spcBef>
                    <a:spcPts val="600"/>
                  </a:spcBef>
                  <a:buNone/>
                </a:pPr>
                <a:r>
                  <a:rPr lang="ru-RU" sz="1500" dirty="0" smtClean="0">
                    <a:solidFill>
                      <a:schemeClr val="tx1">
                        <a:lumMod val="85000"/>
                        <a:lumOff val="15000"/>
                      </a:schemeClr>
                    </a:solidFill>
                    <a:latin typeface="+mn-lt"/>
                  </a:rPr>
                  <a:t>Катастрофически </a:t>
                </a:r>
                <a:r>
                  <a:rPr lang="ru-RU" sz="1500" dirty="0">
                    <a:solidFill>
                      <a:schemeClr val="tx1">
                        <a:lumMod val="85000"/>
                        <a:lumOff val="15000"/>
                      </a:schemeClr>
                    </a:solidFill>
                    <a:latin typeface="+mn-lt"/>
                  </a:rPr>
                  <a:t>сокращаются леса на нашей планете, Нерациональные вырубки лесов и пожары привели к тому, что во многих местах, некогда сплошь покрытых лесами, к настоящему времени они сохранились лишь на 10-30% территории. Площадь тропических лесов Африки уменьшилась на 70%, Южной Америки - на 60%, в Китае лишь 8% территории покрыто лесом. Сведение лесов является серьезной проблемой не только потому, что лес - это природный ресурс чрезвычайной важности для человека, который не может быть восстановлен за один день. Сведение лесов имеет огромное количество побочных эффектов. </a:t>
                </a:r>
              </a:p>
              <a:p>
                <a:pPr marL="444500" indent="-352425">
                  <a:spcBef>
                    <a:spcPts val="600"/>
                  </a:spcBef>
                  <a:buNone/>
                </a:pPr>
                <a:r>
                  <a:rPr lang="ru-RU" sz="1500" dirty="0">
                    <a:solidFill>
                      <a:schemeClr val="tx1">
                        <a:lumMod val="85000"/>
                        <a:lumOff val="15000"/>
                      </a:schemeClr>
                    </a:solidFill>
                    <a:latin typeface="+mn-lt"/>
                  </a:rPr>
                  <a:t>Ежегодно на планете уничтожается более 11 млн га лесов. Это чревато при сохранении нынешних темпов их сведения </a:t>
                </a:r>
                <a:r>
                  <a:rPr lang="ru-RU" sz="1500" dirty="0" err="1">
                    <a:solidFill>
                      <a:schemeClr val="tx1">
                        <a:lumMod val="85000"/>
                        <a:lumOff val="15000"/>
                      </a:schemeClr>
                    </a:solidFill>
                    <a:latin typeface="+mn-lt"/>
                  </a:rPr>
                  <a:t>обезлесиванием</a:t>
                </a:r>
                <a:r>
                  <a:rPr lang="ru-RU" sz="1500" dirty="0">
                    <a:solidFill>
                      <a:schemeClr val="tx1">
                        <a:lumMod val="85000"/>
                        <a:lumOff val="15000"/>
                      </a:schemeClr>
                    </a:solidFill>
                    <a:latin typeface="+mn-lt"/>
                  </a:rPr>
                  <a:t> в ближайшие 30 лет территории, равной по площади Индии</a:t>
                </a:r>
                <a:endParaRPr lang="en-US" sz="1500" i="1" dirty="0" smtClean="0">
                  <a:solidFill>
                    <a:schemeClr val="tx1">
                      <a:lumMod val="85000"/>
                      <a:lumOff val="15000"/>
                    </a:schemeClr>
                  </a:solidFill>
                  <a:latin typeface="+mn-lt"/>
                </a:endParaRPr>
              </a:p>
              <a:p>
                <a:pPr marL="358902" indent="-285750">
                  <a:spcBef>
                    <a:spcPts val="1200"/>
                  </a:spcBef>
                  <a:buFont typeface="Wingdings" panose="05000000000000000000" pitchFamily="2" charset="2"/>
                  <a:buChar char="q"/>
                </a:pPr>
                <a:r>
                  <a:rPr lang="en-US" sz="1600" i="1" dirty="0" smtClean="0">
                    <a:solidFill>
                      <a:schemeClr val="tx1">
                        <a:lumMod val="85000"/>
                        <a:lumOff val="15000"/>
                      </a:schemeClr>
                    </a:solidFill>
                    <a:latin typeface="+mn-lt"/>
                  </a:rPr>
                  <a:t>The </a:t>
                </a:r>
                <a:r>
                  <a:rPr lang="en-US" sz="1600" i="1" dirty="0">
                    <a:solidFill>
                      <a:schemeClr val="tx1">
                        <a:lumMod val="85000"/>
                        <a:lumOff val="15000"/>
                      </a:schemeClr>
                    </a:solidFill>
                    <a:latin typeface="+mn-lt"/>
                  </a:rPr>
                  <a:t>prehistory of the current process </a:t>
                </a:r>
                <a:endParaRPr lang="ru-RU" sz="16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r>
                          <a:rPr lang="en-US" sz="1400" i="1">
                            <a:solidFill>
                              <a:schemeClr val="tx1">
                                <a:lumMod val="85000"/>
                                <a:lumOff val="15000"/>
                              </a:schemeClr>
                            </a:solidFill>
                            <a:latin typeface="Cambria Math"/>
                          </a:rPr>
                          <m:t>−1</m:t>
                        </m:r>
                      </m:sub>
                      <m:sup>
                        <m:r>
                          <a:rPr lang="en-US" sz="1400" i="1">
                            <a:solidFill>
                              <a:schemeClr val="tx1">
                                <a:lumMod val="85000"/>
                                <a:lumOff val="15000"/>
                              </a:schemeClr>
                            </a:solidFill>
                            <a:latin typeface="Cambria Math"/>
                          </a:rPr>
                          <m:t>7</m:t>
                        </m:r>
                      </m:sup>
                    </m:sSubSup>
                    <m:r>
                      <a:rPr lang="en-US" sz="1400" i="1">
                        <a:solidFill>
                          <a:schemeClr val="tx1">
                            <a:lumMod val="85000"/>
                            <a:lumOff val="15000"/>
                          </a:schemeClr>
                        </a:solidFill>
                        <a:latin typeface="Cambria Math"/>
                      </a:rPr>
                      <m:t>⋯⋯⋯</m:t>
                    </m:r>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r>
                          <a:rPr lang="en-US" sz="1400" i="1">
                            <a:solidFill>
                              <a:schemeClr val="tx1">
                                <a:lumMod val="85000"/>
                                <a:lumOff val="15000"/>
                              </a:schemeClr>
                            </a:solidFill>
                            <a:latin typeface="Cambria Math"/>
                          </a:rPr>
                          <m:t>−</m:t>
                        </m:r>
                        <m:r>
                          <a:rPr lang="en-US" sz="1400" i="1">
                            <a:solidFill>
                              <a:schemeClr val="tx1">
                                <a:lumMod val="85000"/>
                                <a:lumOff val="15000"/>
                              </a:schemeClr>
                            </a:solidFill>
                            <a:latin typeface="Cambria Math"/>
                          </a:rPr>
                          <m:t>𝑗</m:t>
                        </m:r>
                      </m:sub>
                      <m:sup>
                        <m:r>
                          <a:rPr lang="en-US" sz="1400" i="1">
                            <a:solidFill>
                              <a:schemeClr val="tx1">
                                <a:lumMod val="85000"/>
                                <a:lumOff val="15000"/>
                              </a:schemeClr>
                            </a:solidFill>
                            <a:latin typeface="Cambria Math"/>
                          </a:rPr>
                          <m:t>7</m:t>
                        </m:r>
                      </m:sup>
                    </m:sSubSup>
                    <m:r>
                      <a:rPr lang="en-US" sz="1400" i="1">
                        <a:solidFill>
                          <a:schemeClr val="tx1">
                            <a:lumMod val="85000"/>
                            <a:lumOff val="15000"/>
                          </a:schemeClr>
                        </a:solidFill>
                        <a:latin typeface="Cambria Math"/>
                      </a:rPr>
                      <m:t>⋯⋯⋯– </m:t>
                    </m:r>
                  </m:oMath>
                </a14:m>
                <a:r>
                  <a:rPr lang="en-US" sz="1400" i="1" dirty="0">
                    <a:solidFill>
                      <a:schemeClr val="tx1">
                        <a:lumMod val="85000"/>
                        <a:lumOff val="15000"/>
                      </a:schemeClr>
                    </a:solidFill>
                    <a:latin typeface="+mn-lt"/>
                  </a:rPr>
                  <a:t> Forest Land</a:t>
                </a:r>
                <a:endParaRPr lang="ru-RU" sz="1400" dirty="0">
                  <a:solidFill>
                    <a:schemeClr val="tx1">
                      <a:lumMod val="85000"/>
                      <a:lumOff val="15000"/>
                    </a:schemeClr>
                  </a:solidFill>
                  <a:latin typeface="+mn-lt"/>
                </a:endParaRPr>
              </a:p>
              <a:p>
                <a:pPr marL="358902" indent="-285750">
                  <a:spcBef>
                    <a:spcPts val="1200"/>
                  </a:spcBef>
                  <a:buFont typeface="Wingdings" panose="05000000000000000000" pitchFamily="2" charset="2"/>
                  <a:buChar char="q"/>
                </a:pPr>
                <a:r>
                  <a:rPr lang="en-US" sz="1600" b="1" i="1" dirty="0">
                    <a:solidFill>
                      <a:schemeClr val="tx1">
                        <a:lumMod val="85000"/>
                        <a:lumOff val="15000"/>
                      </a:schemeClr>
                    </a:solidFill>
                    <a:latin typeface="+mn-lt"/>
                  </a:rPr>
                  <a:t>The Indicators to estimate human activities </a:t>
                </a:r>
                <a:endParaRPr lang="en-US" sz="1600" b="1" i="1" dirty="0" smtClean="0">
                  <a:solidFill>
                    <a:schemeClr val="tx1">
                      <a:lumMod val="85000"/>
                      <a:lumOff val="15000"/>
                    </a:schemeClr>
                  </a:solidFill>
                  <a:latin typeface="+mn-lt"/>
                </a:endParaRPr>
              </a:p>
              <a:p>
                <a:pPr>
                  <a:spcBef>
                    <a:spcPts val="1200"/>
                  </a:spcBef>
                </a:pPr>
                <a:r>
                  <a:rPr lang="en-US" sz="1600" i="1" dirty="0">
                    <a:solidFill>
                      <a:schemeClr val="tx1">
                        <a:lumMod val="85000"/>
                        <a:lumOff val="15000"/>
                      </a:schemeClr>
                    </a:solidFill>
                    <a:latin typeface="+mn-lt"/>
                  </a:rPr>
                  <a:t>The impact of human activities on Forest Land</a:t>
                </a:r>
                <a:endParaRPr lang="ru-RU" sz="16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ru-RU" sz="1400" i="1">
                            <a:solidFill>
                              <a:schemeClr val="tx1">
                                <a:lumMod val="85000"/>
                                <a:lumOff val="15000"/>
                              </a:schemeClr>
                            </a:solidFill>
                            <a:latin typeface="Cambria Math"/>
                          </a:rPr>
                          <m:t>1</m:t>
                        </m:r>
                        <m:r>
                          <a:rPr lang="en-US" sz="1400" i="1">
                            <a:solidFill>
                              <a:schemeClr val="tx1">
                                <a:lumMod val="85000"/>
                                <a:lumOff val="15000"/>
                              </a:schemeClr>
                            </a:solidFill>
                            <a:latin typeface="Cambria Math"/>
                          </a:rPr>
                          <m:t>𝑡</m:t>
                        </m:r>
                      </m:sub>
                      <m:sup>
                        <m:r>
                          <a:rPr lang="ru-RU" sz="1400" i="1">
                            <a:solidFill>
                              <a:schemeClr val="tx1">
                                <a:lumMod val="85000"/>
                                <a:lumOff val="15000"/>
                              </a:schemeClr>
                            </a:solidFill>
                            <a:latin typeface="Cambria Math"/>
                          </a:rPr>
                          <m:t>7</m:t>
                        </m:r>
                      </m:sup>
                    </m:sSubSup>
                  </m:oMath>
                </a14:m>
                <a:r>
                  <a:rPr lang="ru-RU" sz="1400" i="1" dirty="0">
                    <a:solidFill>
                      <a:schemeClr val="tx1">
                        <a:lumMod val="85000"/>
                        <a:lumOff val="15000"/>
                      </a:schemeClr>
                    </a:solidFill>
                    <a:latin typeface="+mn-lt"/>
                  </a:rPr>
                  <a:t> – Agricultural Land, sq km (площадь земель сельскохозяйственного назначения)</a:t>
                </a: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2</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7</m:t>
                        </m:r>
                      </m:sup>
                    </m:sSubSup>
                  </m:oMath>
                </a14:m>
                <a:r>
                  <a:rPr lang="en-US" sz="1400" i="1" dirty="0">
                    <a:solidFill>
                      <a:schemeClr val="tx1">
                        <a:lumMod val="85000"/>
                        <a:lumOff val="15000"/>
                      </a:schemeClr>
                    </a:solidFill>
                    <a:latin typeface="+mn-lt"/>
                  </a:rPr>
                  <a:t> – Total Population, </a:t>
                </a:r>
                <a:r>
                  <a:rPr lang="ru-RU" sz="1400" i="1" dirty="0">
                    <a:solidFill>
                      <a:schemeClr val="tx1">
                        <a:lumMod val="85000"/>
                        <a:lumOff val="15000"/>
                      </a:schemeClr>
                    </a:solidFill>
                    <a:latin typeface="+mn-lt"/>
                  </a:rPr>
                  <a:t>чел</a:t>
                </a:r>
                <a:r>
                  <a:rPr lang="en-US" sz="1400" i="1" dirty="0">
                    <a:solidFill>
                      <a:schemeClr val="tx1">
                        <a:lumMod val="85000"/>
                        <a:lumOff val="15000"/>
                      </a:schemeClr>
                    </a:solidFill>
                    <a:latin typeface="+mn-lt"/>
                  </a:rPr>
                  <a:t>.</a:t>
                </a:r>
                <a:endParaRPr lang="ru-RU" sz="1400" i="1"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𝑋</m:t>
                        </m:r>
                      </m:e>
                      <m:sub>
                        <m:r>
                          <a:rPr lang="en-US" sz="1400" i="1">
                            <a:solidFill>
                              <a:schemeClr val="tx1">
                                <a:lumMod val="85000"/>
                                <a:lumOff val="15000"/>
                              </a:schemeClr>
                            </a:solidFill>
                            <a:latin typeface="Cambria Math"/>
                          </a:rPr>
                          <m:t>3</m:t>
                        </m:r>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7</m:t>
                        </m:r>
                      </m:sup>
                    </m:sSubSup>
                  </m:oMath>
                </a14:m>
                <a:r>
                  <a:rPr lang="en-US" sz="1400" i="1" dirty="0">
                    <a:solidFill>
                      <a:schemeClr val="tx1">
                        <a:lumMod val="85000"/>
                        <a:lumOff val="15000"/>
                      </a:schemeClr>
                    </a:solidFill>
                    <a:latin typeface="+mn-lt"/>
                  </a:rPr>
                  <a:t> – Wood and Paper Products: Production (turnover) MSP, USD million, (</a:t>
                </a:r>
                <a:r>
                  <a:rPr lang="ru-RU" sz="1400" i="1" dirty="0">
                    <a:solidFill>
                      <a:schemeClr val="tx1">
                        <a:lumMod val="85000"/>
                        <a:lumOff val="15000"/>
                      </a:schemeClr>
                    </a:solidFill>
                    <a:latin typeface="+mn-lt"/>
                  </a:rPr>
                  <a:t>деревообрабатывающая и бумажная продукция</a:t>
                </a:r>
                <a:r>
                  <a:rPr lang="en-US" sz="1400" i="1" dirty="0">
                    <a:solidFill>
                      <a:schemeClr val="tx1">
                        <a:lumMod val="85000"/>
                        <a:lumOff val="15000"/>
                      </a:schemeClr>
                    </a:solidFill>
                    <a:latin typeface="+mn-lt"/>
                  </a:rPr>
                  <a:t>: </a:t>
                </a:r>
                <a:r>
                  <a:rPr lang="ru-RU" sz="1400" i="1" dirty="0">
                    <a:solidFill>
                      <a:schemeClr val="tx1">
                        <a:lumMod val="85000"/>
                        <a:lumOff val="15000"/>
                      </a:schemeClr>
                    </a:solidFill>
                    <a:latin typeface="+mn-lt"/>
                  </a:rPr>
                  <a:t>производство</a:t>
                </a:r>
                <a:r>
                  <a:rPr lang="en-US" sz="1400" i="1" dirty="0">
                    <a:solidFill>
                      <a:schemeClr val="tx1">
                        <a:lumMod val="85000"/>
                        <a:lumOff val="15000"/>
                      </a:schemeClr>
                    </a:solidFill>
                    <a:latin typeface="+mn-lt"/>
                  </a:rPr>
                  <a:t> (</a:t>
                </a:r>
                <a:r>
                  <a:rPr lang="ru-RU" sz="1400" i="1" dirty="0">
                    <a:solidFill>
                      <a:schemeClr val="tx1">
                        <a:lumMod val="85000"/>
                        <a:lumOff val="15000"/>
                      </a:schemeClr>
                    </a:solidFill>
                    <a:latin typeface="+mn-lt"/>
                  </a:rPr>
                  <a:t>оборот</a:t>
                </a:r>
                <a:r>
                  <a:rPr lang="en-US" sz="1400" i="1" dirty="0">
                    <a:solidFill>
                      <a:schemeClr val="tx1">
                        <a:lumMod val="85000"/>
                        <a:lumOff val="15000"/>
                      </a:schemeClr>
                    </a:solidFill>
                    <a:latin typeface="+mn-lt"/>
                  </a:rPr>
                  <a:t>))</a:t>
                </a:r>
                <a:endParaRPr lang="ru-RU" sz="1400" i="1" dirty="0">
                  <a:solidFill>
                    <a:schemeClr val="tx1">
                      <a:lumMod val="85000"/>
                      <a:lumOff val="15000"/>
                    </a:schemeClr>
                  </a:solidFill>
                  <a:latin typeface="+mn-lt"/>
                </a:endParaRPr>
              </a:p>
              <a:p>
                <a:pPr marL="358902" indent="-285750">
                  <a:spcBef>
                    <a:spcPts val="1200"/>
                  </a:spcBef>
                  <a:buFont typeface="Wingdings" panose="05000000000000000000" pitchFamily="2" charset="2"/>
                  <a:buChar char="q"/>
                </a:pPr>
                <a:r>
                  <a:rPr lang="en-US" sz="1600" i="1" dirty="0">
                    <a:solidFill>
                      <a:schemeClr val="tx1">
                        <a:lumMod val="85000"/>
                        <a:lumOff val="15000"/>
                      </a:schemeClr>
                    </a:solidFill>
                    <a:latin typeface="+mn-lt"/>
                  </a:rPr>
                  <a:t>The Indicators to estimate of the effect of the external environment</a:t>
                </a:r>
                <a:endParaRPr lang="ru-RU" sz="16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1</m:t>
                        </m:r>
                      </m:sup>
                    </m:sSubSup>
                  </m:oMath>
                </a14:m>
                <a:r>
                  <a:rPr lang="en-US" sz="1400" dirty="0">
                    <a:solidFill>
                      <a:schemeClr val="tx1">
                        <a:lumMod val="85000"/>
                        <a:lumOff val="15000"/>
                      </a:schemeClr>
                    </a:solidFill>
                    <a:latin typeface="+mn-lt"/>
                  </a:rPr>
                  <a:t> – Climatological Disasters</a:t>
                </a:r>
                <a:endParaRPr lang="ru-RU" sz="14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2</m:t>
                        </m:r>
                      </m:sup>
                    </m:sSubSup>
                  </m:oMath>
                </a14:m>
                <a:r>
                  <a:rPr lang="en-US" sz="1400" dirty="0">
                    <a:solidFill>
                      <a:schemeClr val="tx1">
                        <a:lumMod val="85000"/>
                        <a:lumOff val="15000"/>
                      </a:schemeClr>
                    </a:solidFill>
                    <a:latin typeface="+mn-lt"/>
                  </a:rPr>
                  <a:t> – CO2 Emissions per Unit of Output</a:t>
                </a:r>
                <a:endParaRPr lang="ru-RU" sz="14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3</m:t>
                        </m:r>
                      </m:sup>
                    </m:sSubSup>
                  </m:oMath>
                </a14:m>
                <a:r>
                  <a:rPr lang="en-US" sz="1400" dirty="0">
                    <a:solidFill>
                      <a:schemeClr val="tx1">
                        <a:lumMod val="85000"/>
                        <a:lumOff val="15000"/>
                      </a:schemeClr>
                    </a:solidFill>
                    <a:latin typeface="+mn-lt"/>
                  </a:rPr>
                  <a:t> –</a:t>
                </a:r>
                <a:r>
                  <a:rPr lang="en-US" sz="1400" i="1" dirty="0">
                    <a:solidFill>
                      <a:schemeClr val="tx1">
                        <a:lumMod val="85000"/>
                        <a:lumOff val="15000"/>
                      </a:schemeClr>
                    </a:solidFill>
                    <a:latin typeface="+mn-lt"/>
                  </a:rPr>
                  <a:t> Greenhouse Gas Emissions from Industry</a:t>
                </a:r>
                <a:endParaRPr lang="ru-RU" sz="14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4</m:t>
                        </m:r>
                      </m:sup>
                    </m:sSubSup>
                  </m:oMath>
                </a14:m>
                <a:r>
                  <a:rPr lang="en-US" sz="1400" dirty="0">
                    <a:solidFill>
                      <a:schemeClr val="tx1">
                        <a:lumMod val="85000"/>
                        <a:lumOff val="15000"/>
                      </a:schemeClr>
                    </a:solidFill>
                    <a:latin typeface="+mn-lt"/>
                  </a:rPr>
                  <a:t> – </a:t>
                </a:r>
                <a:r>
                  <a:rPr lang="en-US" sz="1400" i="1" dirty="0">
                    <a:solidFill>
                      <a:schemeClr val="tx1">
                        <a:lumMod val="85000"/>
                        <a:lumOff val="15000"/>
                      </a:schemeClr>
                    </a:solidFill>
                    <a:latin typeface="+mn-lt"/>
                  </a:rPr>
                  <a:t>Greenhouse Gas Emissions from Agriculture</a:t>
                </a:r>
                <a:endParaRPr lang="ru-RU" sz="14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5</m:t>
                        </m:r>
                      </m:sup>
                    </m:sSubSup>
                  </m:oMath>
                </a14:m>
                <a:r>
                  <a:rPr lang="en-US" sz="1400" i="1" dirty="0">
                    <a:solidFill>
                      <a:schemeClr val="tx1">
                        <a:lumMod val="85000"/>
                        <a:lumOff val="15000"/>
                      </a:schemeClr>
                    </a:solidFill>
                    <a:latin typeface="+mn-lt"/>
                  </a:rPr>
                  <a:t> – Mean Temperature, Year</a:t>
                </a:r>
                <a:endParaRPr lang="ru-RU" sz="1400" dirty="0">
                  <a:solidFill>
                    <a:schemeClr val="tx1">
                      <a:lumMod val="85000"/>
                      <a:lumOff val="15000"/>
                    </a:schemeClr>
                  </a:solidFill>
                  <a:latin typeface="+mn-lt"/>
                </a:endParaRPr>
              </a:p>
              <a:p>
                <a:pPr marL="457200" lvl="1" indent="0">
                  <a:buNone/>
                </a:pPr>
                <a14:m>
                  <m:oMath xmlns:m="http://schemas.openxmlformats.org/officeDocument/2006/math">
                    <m:sSubSup>
                      <m:sSubSupPr>
                        <m:ctrlPr>
                          <a:rPr lang="ru-RU" sz="1400" i="1">
                            <a:solidFill>
                              <a:schemeClr val="tx1">
                                <a:lumMod val="85000"/>
                                <a:lumOff val="15000"/>
                              </a:schemeClr>
                            </a:solidFill>
                            <a:latin typeface="Cambria Math" panose="02040503050406030204" pitchFamily="18" charset="0"/>
                          </a:rPr>
                        </m:ctrlPr>
                      </m:sSubSupPr>
                      <m:e>
                        <m:r>
                          <a:rPr lang="en-US" sz="1400" i="1">
                            <a:solidFill>
                              <a:schemeClr val="tx1">
                                <a:lumMod val="85000"/>
                                <a:lumOff val="15000"/>
                              </a:schemeClr>
                            </a:solidFill>
                            <a:latin typeface="Cambria Math"/>
                          </a:rPr>
                          <m:t>𝑦</m:t>
                        </m:r>
                      </m:e>
                      <m:sub>
                        <m:r>
                          <a:rPr lang="en-US" sz="1400" i="1">
                            <a:solidFill>
                              <a:schemeClr val="tx1">
                                <a:lumMod val="85000"/>
                                <a:lumOff val="15000"/>
                              </a:schemeClr>
                            </a:solidFill>
                            <a:latin typeface="Cambria Math"/>
                          </a:rPr>
                          <m:t>𝑡</m:t>
                        </m:r>
                      </m:sub>
                      <m:sup>
                        <m:r>
                          <a:rPr lang="en-US" sz="1400" i="1">
                            <a:solidFill>
                              <a:schemeClr val="tx1">
                                <a:lumMod val="85000"/>
                                <a:lumOff val="15000"/>
                              </a:schemeClr>
                            </a:solidFill>
                            <a:latin typeface="Cambria Math"/>
                          </a:rPr>
                          <m:t>6</m:t>
                        </m:r>
                      </m:sup>
                    </m:sSubSup>
                  </m:oMath>
                </a14:m>
                <a:r>
                  <a:rPr lang="en-US" sz="1400" dirty="0">
                    <a:solidFill>
                      <a:schemeClr val="tx1">
                        <a:lumMod val="85000"/>
                        <a:lumOff val="15000"/>
                      </a:schemeClr>
                    </a:solidFill>
                    <a:latin typeface="+mn-lt"/>
                  </a:rPr>
                  <a:t> – </a:t>
                </a:r>
                <a:r>
                  <a:rPr lang="en-US" sz="1400" i="1" dirty="0">
                    <a:solidFill>
                      <a:schemeClr val="tx1">
                        <a:lumMod val="85000"/>
                        <a:lumOff val="15000"/>
                      </a:schemeClr>
                    </a:solidFill>
                    <a:latin typeface="+mn-lt"/>
                  </a:rPr>
                  <a:t>Fresh Surface Water </a:t>
                </a:r>
                <a:r>
                  <a:rPr lang="en-US" sz="1400" i="1" dirty="0" smtClean="0">
                    <a:solidFill>
                      <a:schemeClr val="tx1">
                        <a:lumMod val="85000"/>
                        <a:lumOff val="15000"/>
                      </a:schemeClr>
                    </a:solidFill>
                    <a:latin typeface="+mn-lt"/>
                  </a:rPr>
                  <a:t>Withdrawal</a:t>
                </a:r>
                <a:endParaRPr lang="ru-RU" sz="1400" dirty="0"/>
              </a:p>
            </p:txBody>
          </p:sp>
        </mc:Choice>
        <mc:Fallback xmlns="">
          <p:sp>
            <p:nvSpPr>
              <p:cNvPr id="3" name="Текст 2"/>
              <p:cNvSpPr>
                <a:spLocks noGrp="1" noRot="1" noChangeAspect="1" noMove="1" noResize="1" noEditPoints="1" noAdjustHandles="1" noChangeArrowheads="1" noChangeShapeType="1" noTextEdit="1"/>
              </p:cNvSpPr>
              <p:nvPr>
                <p:ph type="body" idx="4294967295"/>
              </p:nvPr>
            </p:nvSpPr>
            <p:spPr>
              <a:xfrm>
                <a:off x="251520" y="115888"/>
                <a:ext cx="8390830" cy="6553200"/>
              </a:xfrm>
              <a:blipFill rotWithShape="1">
                <a:blip r:embed="rId2"/>
                <a:stretch>
                  <a:fillRect l="-1235" t="-1953" r="-218"/>
                </a:stretch>
              </a:blipFill>
            </p:spPr>
            <p:txBody>
              <a:bodyPr/>
              <a:lstStyle/>
              <a:p>
                <a:r>
                  <a:rPr lang="ru-RU">
                    <a:noFill/>
                  </a:rPr>
                  <a:t> </a:t>
                </a:r>
              </a:p>
            </p:txBody>
          </p:sp>
        </mc:Fallback>
      </mc:AlternateContent>
      <p:sp>
        <p:nvSpPr>
          <p:cNvPr id="4" name="Скругленный прямоугольник 3"/>
          <p:cNvSpPr/>
          <p:nvPr/>
        </p:nvSpPr>
        <p:spPr>
          <a:xfrm>
            <a:off x="8532440" y="44624"/>
            <a:ext cx="61156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r>
              <a:rPr lang="ru-RU" dirty="0" smtClean="0"/>
              <a:t>7</a:t>
            </a:r>
            <a:endParaRPr lang="ru-RU" dirty="0"/>
          </a:p>
        </p:txBody>
      </p:sp>
    </p:spTree>
    <p:extLst>
      <p:ext uri="{BB962C8B-B14F-4D97-AF65-F5344CB8AC3E}">
        <p14:creationId xmlns:p14="http://schemas.microsoft.com/office/powerpoint/2010/main" val="180896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16</a:t>
            </a:fld>
            <a:endParaRPr lang="ru-RU" dirty="0"/>
          </a:p>
        </p:txBody>
      </p:sp>
      <p:sp>
        <p:nvSpPr>
          <p:cNvPr id="2" name="Заголовок 1"/>
          <p:cNvSpPr>
            <a:spLocks noGrp="1"/>
          </p:cNvSpPr>
          <p:nvPr>
            <p:ph type="title" idx="4294967295"/>
          </p:nvPr>
        </p:nvSpPr>
        <p:spPr>
          <a:xfrm>
            <a:off x="539552" y="188913"/>
            <a:ext cx="7813873" cy="792162"/>
          </a:xfrm>
        </p:spPr>
        <p:txBody>
          <a:bodyPr tIns="0">
            <a:noAutofit/>
          </a:bodyPr>
          <a:lstStyle/>
          <a:p>
            <a:pPr algn="l">
              <a:lnSpc>
                <a:spcPct val="80000"/>
              </a:lnSpc>
            </a:pPr>
            <a:r>
              <a:rPr lang="en-US" sz="2600" dirty="0">
                <a:effectLst/>
                <a:latin typeface="+mj-lt"/>
              </a:rPr>
              <a:t>The Model Selection</a:t>
            </a:r>
            <a:r>
              <a:rPr lang="ru-RU" sz="2600" dirty="0">
                <a:effectLst/>
                <a:latin typeface="+mj-lt"/>
              </a:rPr>
              <a:t/>
            </a:r>
            <a:br>
              <a:rPr lang="ru-RU" sz="2600" dirty="0">
                <a:effectLst/>
                <a:latin typeface="+mj-lt"/>
              </a:rPr>
            </a:br>
            <a:r>
              <a:rPr lang="ru-RU" sz="2600" dirty="0">
                <a:effectLst/>
                <a:latin typeface="+mj-lt"/>
              </a:rPr>
              <a:t>Выбор модели</a:t>
            </a:r>
          </a:p>
        </p:txBody>
      </p:sp>
      <mc:AlternateContent xmlns:mc="http://schemas.openxmlformats.org/markup-compatibility/2006" xmlns:a14="http://schemas.microsoft.com/office/drawing/2010/main">
        <mc:Choice Requires="a14">
          <p:sp>
            <p:nvSpPr>
              <p:cNvPr id="3" name="Текст 2"/>
              <p:cNvSpPr>
                <a:spLocks noGrp="1"/>
              </p:cNvSpPr>
              <p:nvPr>
                <p:ph type="body" idx="4294967295"/>
              </p:nvPr>
            </p:nvSpPr>
            <p:spPr>
              <a:xfrm>
                <a:off x="395536" y="1052513"/>
                <a:ext cx="8246814" cy="5616575"/>
              </a:xfrm>
            </p:spPr>
            <p:txBody>
              <a:bodyPr>
                <a:normAutofit fontScale="70000" lnSpcReduction="20000"/>
              </a:bodyPr>
              <a:lstStyle/>
              <a:p>
                <a:pPr marL="444500" indent="-371475" algn="just">
                  <a:lnSpc>
                    <a:spcPct val="120000"/>
                  </a:lnSpc>
                  <a:buNone/>
                </a:pPr>
                <a:r>
                  <a:rPr lang="ru-RU" sz="1600" dirty="0" smtClean="0">
                    <a:solidFill>
                      <a:schemeClr val="tx1">
                        <a:lumMod val="85000"/>
                        <a:lumOff val="15000"/>
                      </a:schemeClr>
                    </a:solidFill>
                  </a:rPr>
                  <a:t>В качестве теоретической модели анализа влияния и воздействия деятельности человека на окружающую среду выбрана модель </a:t>
                </a:r>
                <a:r>
                  <a:rPr lang="ru-RU" sz="1600" i="1" dirty="0" err="1">
                    <a:solidFill>
                      <a:schemeClr val="tx1">
                        <a:lumMod val="85000"/>
                        <a:lumOff val="15000"/>
                      </a:schemeClr>
                    </a:solidFill>
                  </a:rPr>
                  <a:t>autoregressive</a:t>
                </a:r>
                <a:r>
                  <a:rPr lang="ru-RU" sz="1600" i="1" dirty="0">
                    <a:solidFill>
                      <a:schemeClr val="tx1">
                        <a:lumMod val="85000"/>
                        <a:lumOff val="15000"/>
                      </a:schemeClr>
                    </a:solidFill>
                  </a:rPr>
                  <a:t>  </a:t>
                </a:r>
                <a:r>
                  <a:rPr lang="ru-RU" sz="1600" i="1" dirty="0" err="1">
                    <a:solidFill>
                      <a:schemeClr val="tx1">
                        <a:lumMod val="85000"/>
                        <a:lumOff val="15000"/>
                      </a:schemeClr>
                    </a:solidFill>
                  </a:rPr>
                  <a:t>distributed</a:t>
                </a:r>
                <a:r>
                  <a:rPr lang="ru-RU" sz="1600" i="1" dirty="0">
                    <a:solidFill>
                      <a:schemeClr val="tx1">
                        <a:lumMod val="85000"/>
                        <a:lumOff val="15000"/>
                      </a:schemeClr>
                    </a:solidFill>
                  </a:rPr>
                  <a:t> </a:t>
                </a:r>
                <a:r>
                  <a:rPr lang="ru-RU" sz="1600" i="1" dirty="0" err="1">
                    <a:solidFill>
                      <a:schemeClr val="tx1">
                        <a:lumMod val="85000"/>
                        <a:lumOff val="15000"/>
                      </a:schemeClr>
                    </a:solidFill>
                  </a:rPr>
                  <a:t>lags</a:t>
                </a:r>
                <a:r>
                  <a:rPr lang="ru-RU" sz="1600" i="1" dirty="0">
                    <a:solidFill>
                      <a:schemeClr val="tx1">
                        <a:lumMod val="85000"/>
                        <a:lumOff val="15000"/>
                      </a:schemeClr>
                    </a:solidFill>
                  </a:rPr>
                  <a:t> (</a:t>
                </a:r>
                <a:r>
                  <a:rPr lang="ru-RU" sz="1600" dirty="0">
                    <a:solidFill>
                      <a:schemeClr val="tx1">
                        <a:lumMod val="85000"/>
                        <a:lumOff val="15000"/>
                      </a:schemeClr>
                    </a:solidFill>
                  </a:rPr>
                  <a:t>ADL-</a:t>
                </a:r>
                <a:r>
                  <a:rPr lang="en-US" sz="1600" dirty="0">
                    <a:solidFill>
                      <a:schemeClr val="tx1">
                        <a:lumMod val="85000"/>
                        <a:lumOff val="15000"/>
                      </a:schemeClr>
                    </a:solidFill>
                  </a:rPr>
                  <a:t>model</a:t>
                </a:r>
                <a:r>
                  <a:rPr lang="ru-RU" sz="1600" dirty="0">
                    <a:solidFill>
                      <a:schemeClr val="tx1">
                        <a:lumMod val="85000"/>
                        <a:lumOff val="15000"/>
                      </a:schemeClr>
                    </a:solidFill>
                  </a:rPr>
                  <a:t>), в которой текущие значения ряда зависят как от прошлых значений этого ряда, так и от текущих и прошлых значений других временных рядов. Модель обобщается на случай нескольких экзогенных переменных.  В общем случае, можно считать, что все экзогенные переменные включены в модель с одинаковым количеством лагов, возможно исключение какого-либо лага некоторых</a:t>
                </a:r>
              </a:p>
              <a:p>
                <a:pPr marL="0" indent="0">
                  <a:spcBef>
                    <a:spcPts val="1200"/>
                  </a:spcBef>
                  <a:buNone/>
                </a:pPr>
                <a:r>
                  <a:rPr lang="ru-RU" sz="1600" dirty="0">
                    <a:solidFill>
                      <a:schemeClr val="tx1">
                        <a:lumMod val="85000"/>
                        <a:lumOff val="15000"/>
                      </a:schemeClr>
                    </a:solidFill>
                  </a:rPr>
                  <a:t>Аддитивный вид </a:t>
                </a:r>
                <a:r>
                  <a:rPr lang="en-US" sz="1600" dirty="0">
                    <a:solidFill>
                      <a:schemeClr val="tx1">
                        <a:lumMod val="85000"/>
                        <a:lumOff val="15000"/>
                      </a:schemeClr>
                    </a:solidFill>
                  </a:rPr>
                  <a:t>ADL</a:t>
                </a:r>
                <a:r>
                  <a:rPr lang="ru-RU" sz="1600" dirty="0">
                    <a:solidFill>
                      <a:schemeClr val="tx1">
                        <a:lumMod val="85000"/>
                        <a:lumOff val="15000"/>
                      </a:schemeClr>
                    </a:solidFill>
                  </a:rPr>
                  <a:t> – модели:</a:t>
                </a:r>
              </a:p>
              <a:p>
                <a:pPr marL="0" indent="0">
                  <a:buNone/>
                </a:pPr>
                <a14:m>
                  <m:oMathPara xmlns:m="http://schemas.openxmlformats.org/officeDocument/2006/math">
                    <m:oMathParaPr>
                      <m:jc m:val="center"/>
                    </m:oMathParaPr>
                    <m:oMath xmlns:m="http://schemas.openxmlformats.org/officeDocument/2006/math">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𝑦</m:t>
                          </m:r>
                        </m:e>
                        <m:sub>
                          <m:r>
                            <a:rPr lang="ru-RU" sz="1600" i="1">
                              <a:solidFill>
                                <a:schemeClr val="tx1">
                                  <a:lumMod val="85000"/>
                                  <a:lumOff val="15000"/>
                                </a:schemeClr>
                              </a:solidFill>
                              <a:latin typeface="Cambria Math"/>
                            </a:rPr>
                            <m:t>𝑡</m:t>
                          </m:r>
                        </m:sub>
                      </m:sSub>
                      <m:r>
                        <a:rPr lang="ru-RU" sz="1600" i="1">
                          <a:solidFill>
                            <a:schemeClr val="tx1">
                              <a:lumMod val="85000"/>
                              <a:lumOff val="15000"/>
                            </a:schemeClr>
                          </a:solidFill>
                          <a:latin typeface="Cambria Math"/>
                        </a:rPr>
                        <m:t>=</m:t>
                      </m:r>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𝑎</m:t>
                          </m:r>
                        </m:e>
                        <m:sub>
                          <m:r>
                            <a:rPr lang="ru-RU" sz="1600" i="1">
                              <a:solidFill>
                                <a:schemeClr val="tx1">
                                  <a:lumMod val="85000"/>
                                  <a:lumOff val="15000"/>
                                </a:schemeClr>
                              </a:solidFill>
                              <a:latin typeface="Cambria Math"/>
                            </a:rPr>
                            <m:t>0</m:t>
                          </m:r>
                        </m:sub>
                      </m:sSub>
                      <m:nary>
                        <m:naryPr>
                          <m:chr m:val="∑"/>
                          <m:limLoc m:val="undOvr"/>
                          <m:ctrlPr>
                            <a:rPr lang="ru-RU" sz="1600" i="1">
                              <a:solidFill>
                                <a:schemeClr val="tx1">
                                  <a:lumMod val="85000"/>
                                  <a:lumOff val="15000"/>
                                </a:schemeClr>
                              </a:solidFill>
                              <a:latin typeface="Cambria Math" panose="02040503050406030204" pitchFamily="18" charset="0"/>
                            </a:rPr>
                          </m:ctrlPr>
                        </m:naryPr>
                        <m:sub>
                          <m:r>
                            <a:rPr lang="en-US" sz="1600" i="1">
                              <a:solidFill>
                                <a:schemeClr val="tx1">
                                  <a:lumMod val="85000"/>
                                  <a:lumOff val="15000"/>
                                </a:schemeClr>
                              </a:solidFill>
                              <a:latin typeface="Cambria Math"/>
                            </a:rPr>
                            <m:t>𝑖</m:t>
                          </m:r>
                          <m:r>
                            <a:rPr lang="ru-RU" sz="1600" i="1">
                              <a:solidFill>
                                <a:schemeClr val="tx1">
                                  <a:lumMod val="85000"/>
                                  <a:lumOff val="15000"/>
                                </a:schemeClr>
                              </a:solidFill>
                              <a:latin typeface="Cambria Math"/>
                            </a:rPr>
                            <m:t>=1</m:t>
                          </m:r>
                        </m:sub>
                        <m:sup>
                          <m:r>
                            <a:rPr lang="ru-RU" sz="1600" i="1">
                              <a:solidFill>
                                <a:schemeClr val="tx1">
                                  <a:lumMod val="85000"/>
                                  <a:lumOff val="15000"/>
                                </a:schemeClr>
                              </a:solidFill>
                              <a:latin typeface="Cambria Math"/>
                            </a:rPr>
                            <m:t>𝑛</m:t>
                          </m:r>
                        </m:sup>
                        <m:e>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𝑎</m:t>
                              </m:r>
                            </m:e>
                            <m:sub>
                              <m:r>
                                <a:rPr lang="ru-RU" sz="1600" i="1">
                                  <a:solidFill>
                                    <a:schemeClr val="tx1">
                                      <a:lumMod val="85000"/>
                                      <a:lumOff val="15000"/>
                                    </a:schemeClr>
                                  </a:solidFill>
                                  <a:latin typeface="Cambria Math"/>
                                </a:rPr>
                                <m:t>𝑖</m:t>
                              </m:r>
                            </m:sub>
                          </m:sSub>
                        </m:e>
                      </m:nary>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𝑦</m:t>
                          </m:r>
                        </m:e>
                        <m:sub>
                          <m:r>
                            <a:rPr lang="ru-RU" sz="1600" i="1">
                              <a:solidFill>
                                <a:schemeClr val="tx1">
                                  <a:lumMod val="85000"/>
                                  <a:lumOff val="15000"/>
                                </a:schemeClr>
                              </a:solidFill>
                              <a:latin typeface="Cambria Math"/>
                            </a:rPr>
                            <m:t>𝑡</m:t>
                          </m:r>
                          <m:r>
                            <a:rPr lang="ru-RU" sz="1600" i="1">
                              <a:solidFill>
                                <a:schemeClr val="tx1">
                                  <a:lumMod val="85000"/>
                                  <a:lumOff val="15000"/>
                                </a:schemeClr>
                              </a:solidFill>
                              <a:latin typeface="Cambria Math"/>
                            </a:rPr>
                            <m:t>−</m:t>
                          </m:r>
                          <m:r>
                            <a:rPr lang="ru-RU" sz="1600" i="1">
                              <a:solidFill>
                                <a:schemeClr val="tx1">
                                  <a:lumMod val="85000"/>
                                  <a:lumOff val="15000"/>
                                </a:schemeClr>
                              </a:solidFill>
                              <a:latin typeface="Cambria Math"/>
                            </a:rPr>
                            <m:t>𝑖</m:t>
                          </m:r>
                        </m:sub>
                      </m:sSub>
                      <m:r>
                        <a:rPr lang="ru-RU" sz="1600" i="1">
                          <a:solidFill>
                            <a:schemeClr val="tx1">
                              <a:lumMod val="85000"/>
                              <a:lumOff val="15000"/>
                            </a:schemeClr>
                          </a:solidFill>
                          <a:latin typeface="Cambria Math"/>
                        </a:rPr>
                        <m:t>+</m:t>
                      </m:r>
                      <m:nary>
                        <m:naryPr>
                          <m:chr m:val="∑"/>
                          <m:limLoc m:val="undOvr"/>
                          <m:ctrlPr>
                            <a:rPr lang="ru-RU" sz="1600" i="1">
                              <a:solidFill>
                                <a:schemeClr val="tx1">
                                  <a:lumMod val="85000"/>
                                  <a:lumOff val="15000"/>
                                </a:schemeClr>
                              </a:solidFill>
                              <a:latin typeface="Cambria Math" panose="02040503050406030204" pitchFamily="18" charset="0"/>
                            </a:rPr>
                          </m:ctrlPr>
                        </m:naryPr>
                        <m:sub>
                          <m:r>
                            <a:rPr lang="ru-RU" sz="1600" i="1">
                              <a:solidFill>
                                <a:schemeClr val="tx1">
                                  <a:lumMod val="85000"/>
                                  <a:lumOff val="15000"/>
                                </a:schemeClr>
                              </a:solidFill>
                              <a:latin typeface="Cambria Math"/>
                            </a:rPr>
                            <m:t>𝑗</m:t>
                          </m:r>
                          <m:r>
                            <a:rPr lang="ru-RU" sz="1600" i="1">
                              <a:solidFill>
                                <a:schemeClr val="tx1">
                                  <a:lumMod val="85000"/>
                                  <a:lumOff val="15000"/>
                                </a:schemeClr>
                              </a:solidFill>
                              <a:latin typeface="Cambria Math"/>
                            </a:rPr>
                            <m:t>=0</m:t>
                          </m:r>
                        </m:sub>
                        <m:sup>
                          <m:sSup>
                            <m:sSupPr>
                              <m:ctrlPr>
                                <a:rPr lang="ru-RU" sz="1600" i="1">
                                  <a:solidFill>
                                    <a:schemeClr val="tx1">
                                      <a:lumMod val="85000"/>
                                      <a:lumOff val="15000"/>
                                    </a:schemeClr>
                                  </a:solidFill>
                                  <a:latin typeface="Cambria Math" panose="02040503050406030204" pitchFamily="18" charset="0"/>
                                </a:rPr>
                              </m:ctrlPr>
                            </m:sSupPr>
                            <m:e>
                              <m:r>
                                <a:rPr lang="ru-RU" sz="1600" i="1">
                                  <a:solidFill>
                                    <a:schemeClr val="tx1">
                                      <a:lumMod val="85000"/>
                                      <a:lumOff val="15000"/>
                                    </a:schemeClr>
                                  </a:solidFill>
                                  <a:latin typeface="Cambria Math"/>
                                </a:rPr>
                                <m:t>𝑞</m:t>
                              </m:r>
                            </m:e>
                            <m:sup>
                              <m:r>
                                <a:rPr lang="ru-RU" sz="1600" i="1">
                                  <a:solidFill>
                                    <a:schemeClr val="tx1">
                                      <a:lumMod val="85000"/>
                                      <a:lumOff val="15000"/>
                                    </a:schemeClr>
                                  </a:solidFill>
                                  <a:latin typeface="Cambria Math"/>
                                </a:rPr>
                                <m:t>1</m:t>
                              </m:r>
                            </m:sup>
                          </m:sSup>
                        </m:sup>
                        <m:e>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𝑏</m:t>
                              </m:r>
                            </m:e>
                            <m:sub>
                              <m:r>
                                <a:rPr lang="ru-RU" sz="1600" i="1">
                                  <a:solidFill>
                                    <a:schemeClr val="tx1">
                                      <a:lumMod val="85000"/>
                                      <a:lumOff val="15000"/>
                                    </a:schemeClr>
                                  </a:solidFill>
                                  <a:latin typeface="Cambria Math"/>
                                </a:rPr>
                                <m:t>𝑗</m:t>
                              </m:r>
                            </m:sub>
                          </m:sSub>
                        </m:e>
                      </m:nary>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𝑥</m:t>
                          </m:r>
                        </m:e>
                        <m:sub>
                          <m:r>
                            <a:rPr lang="ru-RU" sz="1600" i="1">
                              <a:solidFill>
                                <a:schemeClr val="tx1">
                                  <a:lumMod val="85000"/>
                                  <a:lumOff val="15000"/>
                                </a:schemeClr>
                              </a:solidFill>
                              <a:latin typeface="Cambria Math"/>
                            </a:rPr>
                            <m:t>𝑡</m:t>
                          </m:r>
                          <m:r>
                            <a:rPr lang="ru-RU" sz="1600" i="1">
                              <a:solidFill>
                                <a:schemeClr val="tx1">
                                  <a:lumMod val="85000"/>
                                  <a:lumOff val="15000"/>
                                </a:schemeClr>
                              </a:solidFill>
                              <a:latin typeface="Cambria Math"/>
                            </a:rPr>
                            <m:t>−</m:t>
                          </m:r>
                          <m:r>
                            <a:rPr lang="ru-RU" sz="1600" i="1">
                              <a:solidFill>
                                <a:schemeClr val="tx1">
                                  <a:lumMod val="85000"/>
                                  <a:lumOff val="15000"/>
                                </a:schemeClr>
                              </a:solidFill>
                              <a:latin typeface="Cambria Math"/>
                            </a:rPr>
                            <m:t>𝑖</m:t>
                          </m:r>
                        </m:sub>
                        <m:sup>
                          <m:r>
                            <a:rPr lang="ru-RU" sz="1600" i="1">
                              <a:solidFill>
                                <a:schemeClr val="tx1">
                                  <a:lumMod val="85000"/>
                                  <a:lumOff val="15000"/>
                                </a:schemeClr>
                              </a:solidFill>
                              <a:latin typeface="Cambria Math"/>
                            </a:rPr>
                            <m:t>1</m:t>
                          </m:r>
                        </m:sup>
                      </m:sSubSup>
                      <m:r>
                        <a:rPr lang="ru-RU" sz="1600" i="1">
                          <a:solidFill>
                            <a:schemeClr val="tx1">
                              <a:lumMod val="85000"/>
                              <a:lumOff val="15000"/>
                            </a:schemeClr>
                          </a:solidFill>
                          <a:latin typeface="Cambria Math"/>
                        </a:rPr>
                        <m:t>+⋯+</m:t>
                      </m:r>
                      <m:nary>
                        <m:naryPr>
                          <m:chr m:val="∑"/>
                          <m:limLoc m:val="undOvr"/>
                          <m:ctrlPr>
                            <a:rPr lang="ru-RU" sz="1600" i="1">
                              <a:solidFill>
                                <a:schemeClr val="tx1">
                                  <a:lumMod val="85000"/>
                                  <a:lumOff val="15000"/>
                                </a:schemeClr>
                              </a:solidFill>
                              <a:latin typeface="Cambria Math" panose="02040503050406030204" pitchFamily="18" charset="0"/>
                            </a:rPr>
                          </m:ctrlPr>
                        </m:naryPr>
                        <m:sub>
                          <m:r>
                            <a:rPr lang="ru-RU" sz="1600" i="1">
                              <a:solidFill>
                                <a:schemeClr val="tx1">
                                  <a:lumMod val="85000"/>
                                  <a:lumOff val="15000"/>
                                </a:schemeClr>
                              </a:solidFill>
                              <a:latin typeface="Cambria Math"/>
                            </a:rPr>
                            <m:t>𝑗</m:t>
                          </m:r>
                          <m:r>
                            <a:rPr lang="ru-RU" sz="1600" i="1">
                              <a:solidFill>
                                <a:schemeClr val="tx1">
                                  <a:lumMod val="85000"/>
                                  <a:lumOff val="15000"/>
                                </a:schemeClr>
                              </a:solidFill>
                              <a:latin typeface="Cambria Math"/>
                            </a:rPr>
                            <m:t>=0</m:t>
                          </m:r>
                        </m:sub>
                        <m:sup>
                          <m:sSup>
                            <m:sSupPr>
                              <m:ctrlPr>
                                <a:rPr lang="ru-RU" sz="1600" i="1">
                                  <a:solidFill>
                                    <a:schemeClr val="tx1">
                                      <a:lumMod val="85000"/>
                                      <a:lumOff val="15000"/>
                                    </a:schemeClr>
                                  </a:solidFill>
                                  <a:latin typeface="Cambria Math" panose="02040503050406030204" pitchFamily="18" charset="0"/>
                                </a:rPr>
                              </m:ctrlPr>
                            </m:sSupPr>
                            <m:e>
                              <m:r>
                                <a:rPr lang="ru-RU" sz="1600" i="1">
                                  <a:solidFill>
                                    <a:schemeClr val="tx1">
                                      <a:lumMod val="85000"/>
                                      <a:lumOff val="15000"/>
                                    </a:schemeClr>
                                  </a:solidFill>
                                  <a:latin typeface="Cambria Math"/>
                                </a:rPr>
                                <m:t>𝑞</m:t>
                              </m:r>
                            </m:e>
                            <m:sup>
                              <m:r>
                                <a:rPr lang="ru-RU" sz="1600" i="1">
                                  <a:solidFill>
                                    <a:schemeClr val="tx1">
                                      <a:lumMod val="85000"/>
                                      <a:lumOff val="15000"/>
                                    </a:schemeClr>
                                  </a:solidFill>
                                  <a:latin typeface="Cambria Math"/>
                                </a:rPr>
                                <m:t>𝑘</m:t>
                              </m:r>
                            </m:sup>
                          </m:sSup>
                        </m:sup>
                        <m:e>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𝑏</m:t>
                              </m:r>
                            </m:e>
                            <m:sub>
                              <m:r>
                                <a:rPr lang="ru-RU" sz="1600" i="1">
                                  <a:solidFill>
                                    <a:schemeClr val="tx1">
                                      <a:lumMod val="85000"/>
                                      <a:lumOff val="15000"/>
                                    </a:schemeClr>
                                  </a:solidFill>
                                  <a:latin typeface="Cambria Math"/>
                                </a:rPr>
                                <m:t>𝑗</m:t>
                              </m:r>
                            </m:sub>
                          </m:sSub>
                        </m:e>
                      </m:nary>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𝑥</m:t>
                          </m:r>
                        </m:e>
                        <m:sub>
                          <m:r>
                            <a:rPr lang="ru-RU" sz="1600" i="1">
                              <a:solidFill>
                                <a:schemeClr val="tx1">
                                  <a:lumMod val="85000"/>
                                  <a:lumOff val="15000"/>
                                </a:schemeClr>
                              </a:solidFill>
                              <a:latin typeface="Cambria Math"/>
                            </a:rPr>
                            <m:t>𝑡</m:t>
                          </m:r>
                          <m:r>
                            <a:rPr lang="ru-RU" sz="1600" i="1">
                              <a:solidFill>
                                <a:schemeClr val="tx1">
                                  <a:lumMod val="85000"/>
                                  <a:lumOff val="15000"/>
                                </a:schemeClr>
                              </a:solidFill>
                              <a:latin typeface="Cambria Math"/>
                            </a:rPr>
                            <m:t>−</m:t>
                          </m:r>
                          <m:r>
                            <a:rPr lang="ru-RU" sz="1600" i="1">
                              <a:solidFill>
                                <a:schemeClr val="tx1">
                                  <a:lumMod val="85000"/>
                                  <a:lumOff val="15000"/>
                                </a:schemeClr>
                              </a:solidFill>
                              <a:latin typeface="Cambria Math"/>
                            </a:rPr>
                            <m:t>𝑖</m:t>
                          </m:r>
                        </m:sub>
                        <m:sup>
                          <m:r>
                            <a:rPr lang="ru-RU" sz="1600" i="1">
                              <a:solidFill>
                                <a:schemeClr val="tx1">
                                  <a:lumMod val="85000"/>
                                  <a:lumOff val="15000"/>
                                </a:schemeClr>
                              </a:solidFill>
                              <a:latin typeface="Cambria Math"/>
                            </a:rPr>
                            <m:t>𝑘</m:t>
                          </m:r>
                        </m:sup>
                      </m:sSubSup>
                      <m:r>
                        <a:rPr lang="ru-RU" sz="1600" i="1">
                          <a:solidFill>
                            <a:schemeClr val="tx1">
                              <a:lumMod val="85000"/>
                              <a:lumOff val="15000"/>
                            </a:schemeClr>
                          </a:solidFill>
                          <a:latin typeface="Cambria Math"/>
                        </a:rPr>
                        <m:t>+</m:t>
                      </m:r>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𝐸</m:t>
                          </m:r>
                        </m:e>
                        <m:sub>
                          <m:r>
                            <a:rPr lang="ru-RU" sz="1600" i="1">
                              <a:solidFill>
                                <a:schemeClr val="tx1">
                                  <a:lumMod val="85000"/>
                                  <a:lumOff val="15000"/>
                                </a:schemeClr>
                              </a:solidFill>
                              <a:latin typeface="Cambria Math"/>
                            </a:rPr>
                            <m:t>𝑡</m:t>
                          </m:r>
                        </m:sub>
                      </m:sSub>
                    </m:oMath>
                  </m:oMathPara>
                </a14:m>
                <a:endParaRPr lang="ru-RU" sz="1600" dirty="0">
                  <a:solidFill>
                    <a:schemeClr val="tx1">
                      <a:lumMod val="85000"/>
                      <a:lumOff val="15000"/>
                    </a:schemeClr>
                  </a:solidFill>
                </a:endParaRPr>
              </a:p>
              <a:p>
                <a:pPr marL="0" indent="0">
                  <a:buNone/>
                </a:pPr>
                <a:r>
                  <a:rPr lang="en-US" sz="1600" dirty="0">
                    <a:solidFill>
                      <a:schemeClr val="tx1">
                        <a:lumMod val="85000"/>
                        <a:lumOff val="15000"/>
                      </a:schemeClr>
                    </a:solidFill>
                  </a:rPr>
                  <a:t> </a:t>
                </a:r>
                <a:endParaRPr lang="ru-RU" sz="1600" dirty="0">
                  <a:solidFill>
                    <a:schemeClr val="tx1">
                      <a:lumMod val="85000"/>
                      <a:lumOff val="15000"/>
                    </a:schemeClr>
                  </a:solidFill>
                </a:endParaRPr>
              </a:p>
              <a:p>
                <a:pPr marL="0" indent="0">
                  <a:buNone/>
                </a:pPr>
                <a:r>
                  <a:rPr lang="ru-RU" sz="1600" dirty="0">
                    <a:solidFill>
                      <a:schemeClr val="tx1">
                        <a:lumMod val="85000"/>
                        <a:lumOff val="15000"/>
                      </a:schemeClr>
                    </a:solidFill>
                  </a:rPr>
                  <a:t>где </a:t>
                </a:r>
                <a:r>
                  <a:rPr lang="en-US" sz="1600" dirty="0">
                    <a:solidFill>
                      <a:schemeClr val="tx1">
                        <a:lumMod val="85000"/>
                        <a:lumOff val="15000"/>
                      </a:schemeClr>
                    </a:solidFill>
                  </a:rPr>
                  <a:t>k</a:t>
                </a:r>
                <a:r>
                  <a:rPr lang="ru-RU" sz="1600" dirty="0">
                    <a:solidFill>
                      <a:schemeClr val="tx1">
                        <a:lumMod val="85000"/>
                        <a:lumOff val="15000"/>
                      </a:schemeClr>
                    </a:solidFill>
                  </a:rPr>
                  <a:t> – кол-во экзогенных переменных;</a:t>
                </a:r>
              </a:p>
              <a:p>
                <a:pPr marL="266700" lvl="1" indent="0">
                  <a:buNone/>
                </a:pPr>
                <a:r>
                  <a:rPr lang="en-US" sz="1400" dirty="0">
                    <a:solidFill>
                      <a:schemeClr val="tx1">
                        <a:lumMod val="85000"/>
                        <a:lumOff val="15000"/>
                      </a:schemeClr>
                    </a:solidFill>
                  </a:rPr>
                  <a:t>q </a:t>
                </a:r>
                <a:r>
                  <a:rPr lang="ru-RU" sz="1400" dirty="0">
                    <a:solidFill>
                      <a:schemeClr val="tx1">
                        <a:lumMod val="85000"/>
                        <a:lumOff val="15000"/>
                      </a:schemeClr>
                    </a:solidFill>
                  </a:rPr>
                  <a:t> – кол-во лагов в </a:t>
                </a:r>
                <a:r>
                  <a:rPr lang="en-US" sz="1400" dirty="0" err="1">
                    <a:solidFill>
                      <a:schemeClr val="tx1">
                        <a:lumMod val="85000"/>
                        <a:lumOff val="15000"/>
                      </a:schemeClr>
                    </a:solidFill>
                  </a:rPr>
                  <a:t>i</a:t>
                </a:r>
                <a:r>
                  <a:rPr lang="ru-RU" sz="1400" dirty="0">
                    <a:solidFill>
                      <a:schemeClr val="tx1">
                        <a:lumMod val="85000"/>
                        <a:lumOff val="15000"/>
                      </a:schemeClr>
                    </a:solidFill>
                  </a:rPr>
                  <a:t>-ой экзогенной переменной (i=1, 2,..</a:t>
                </a:r>
                <a:r>
                  <a:rPr lang="en-US" sz="1400" dirty="0">
                    <a:solidFill>
                      <a:schemeClr val="tx1">
                        <a:lumMod val="85000"/>
                        <a:lumOff val="15000"/>
                      </a:schemeClr>
                    </a:solidFill>
                  </a:rPr>
                  <a:t>k</a:t>
                </a:r>
                <a:r>
                  <a:rPr lang="ru-RU" sz="1400" dirty="0">
                    <a:solidFill>
                      <a:schemeClr val="tx1">
                        <a:lumMod val="85000"/>
                        <a:lumOff val="15000"/>
                      </a:schemeClr>
                    </a:solidFill>
                  </a:rPr>
                  <a:t>);</a:t>
                </a:r>
              </a:p>
              <a:p>
                <a:pPr marL="266700" lvl="1" indent="0">
                  <a:buNone/>
                </a:pPr>
                <a:r>
                  <a:rPr lang="ru-RU" sz="1400" dirty="0">
                    <a:solidFill>
                      <a:schemeClr val="tx1">
                        <a:lumMod val="85000"/>
                        <a:lumOff val="15000"/>
                      </a:schemeClr>
                    </a:solidFill>
                  </a:rPr>
                  <a:t>n – глубина запаздываний по эндогенной переменной;</a:t>
                </a:r>
              </a:p>
              <a:p>
                <a:pPr marL="266700" lvl="1" indent="0">
                  <a:buNone/>
                </a:pPr>
                <a:r>
                  <a:rPr lang="en-US" sz="1400" dirty="0">
                    <a:solidFill>
                      <a:schemeClr val="tx1">
                        <a:lumMod val="85000"/>
                        <a:lumOff val="15000"/>
                      </a:schemeClr>
                    </a:solidFill>
                  </a:rPr>
                  <a:t>E</a:t>
                </a:r>
                <a:r>
                  <a:rPr lang="en-US" sz="1400" baseline="-25000" dirty="0">
                    <a:solidFill>
                      <a:schemeClr val="tx1">
                        <a:lumMod val="85000"/>
                        <a:lumOff val="15000"/>
                      </a:schemeClr>
                    </a:solidFill>
                  </a:rPr>
                  <a:t>t</a:t>
                </a:r>
                <a:r>
                  <a:rPr lang="ru-RU" sz="1400" dirty="0">
                    <a:solidFill>
                      <a:schemeClr val="tx1">
                        <a:lumMod val="85000"/>
                        <a:lumOff val="15000"/>
                      </a:schemeClr>
                    </a:solidFill>
                  </a:rPr>
                  <a:t> - остатки, образующие процесс белого шума.</a:t>
                </a:r>
              </a:p>
              <a:p>
                <a:pPr marL="0" indent="0">
                  <a:spcBef>
                    <a:spcPts val="1200"/>
                  </a:spcBef>
                  <a:buNone/>
                </a:pPr>
                <a:r>
                  <a:rPr lang="ru-RU" sz="1600" dirty="0">
                    <a:solidFill>
                      <a:schemeClr val="tx1">
                        <a:lumMod val="85000"/>
                        <a:lumOff val="15000"/>
                      </a:schemeClr>
                    </a:solidFill>
                  </a:rPr>
                  <a:t>Мультипликативный вид</a:t>
                </a:r>
                <a:r>
                  <a:rPr lang="ru-RU" sz="1600" i="1" dirty="0">
                    <a:solidFill>
                      <a:schemeClr val="tx1">
                        <a:lumMod val="85000"/>
                        <a:lumOff val="15000"/>
                      </a:schemeClr>
                    </a:solidFill>
                  </a:rPr>
                  <a:t> </a:t>
                </a:r>
                <a:r>
                  <a:rPr lang="en-US" sz="1600" dirty="0">
                    <a:solidFill>
                      <a:schemeClr val="tx1">
                        <a:lumMod val="85000"/>
                        <a:lumOff val="15000"/>
                      </a:schemeClr>
                    </a:solidFill>
                  </a:rPr>
                  <a:t>ADL</a:t>
                </a:r>
                <a:r>
                  <a:rPr lang="ru-RU" sz="1600" dirty="0">
                    <a:solidFill>
                      <a:schemeClr val="tx1">
                        <a:lumMod val="85000"/>
                        <a:lumOff val="15000"/>
                      </a:schemeClr>
                    </a:solidFill>
                  </a:rPr>
                  <a:t> – модели:</a:t>
                </a:r>
              </a:p>
              <a:p>
                <a:pPr marL="0" indent="0">
                  <a:buNone/>
                </a:pPr>
                <a:r>
                  <a:rPr lang="ru-RU" sz="1600" i="1" dirty="0">
                    <a:solidFill>
                      <a:schemeClr val="tx1">
                        <a:lumMod val="85000"/>
                        <a:lumOff val="15000"/>
                      </a:schemeClr>
                    </a:solidFill>
                  </a:rPr>
                  <a:t> </a:t>
                </a:r>
                <a:endParaRPr lang="ru-RU" sz="1600" dirty="0">
                  <a:solidFill>
                    <a:schemeClr val="tx1">
                      <a:lumMod val="85000"/>
                      <a:lumOff val="15000"/>
                    </a:schemeClr>
                  </a:solidFill>
                </a:endParaRPr>
              </a:p>
              <a:p>
                <a:pPr marL="0" indent="0">
                  <a:buNone/>
                </a:pPr>
                <a14:m>
                  <m:oMathPara xmlns:m="http://schemas.openxmlformats.org/officeDocument/2006/math">
                    <m:oMathParaPr>
                      <m:jc m:val="center"/>
                    </m:oMathParaPr>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𝑌</m:t>
                          </m:r>
                        </m:e>
                        <m:sub>
                          <m:r>
                            <a:rPr lang="ru-RU" sz="1600" i="1">
                              <a:solidFill>
                                <a:schemeClr val="tx1">
                                  <a:lumMod val="85000"/>
                                  <a:lumOff val="15000"/>
                                </a:schemeClr>
                              </a:solidFill>
                              <a:latin typeface="Cambria Math"/>
                            </a:rPr>
                            <m:t>𝑡</m:t>
                          </m:r>
                        </m:sub>
                        <m:sup>
                          <m:r>
                            <a:rPr lang="ru-RU" sz="1600" i="1">
                              <a:solidFill>
                                <a:schemeClr val="tx1">
                                  <a:lumMod val="85000"/>
                                  <a:lumOff val="15000"/>
                                </a:schemeClr>
                              </a:solidFill>
                              <a:latin typeface="Cambria Math"/>
                            </a:rPr>
                            <m:t>𝑖</m:t>
                          </m:r>
                        </m:sup>
                      </m:sSubSup>
                      <m:r>
                        <a:rPr lang="ru-RU" sz="1600" i="1">
                          <a:solidFill>
                            <a:schemeClr val="tx1">
                              <a:lumMod val="85000"/>
                              <a:lumOff val="15000"/>
                            </a:schemeClr>
                          </a:solidFill>
                          <a:latin typeface="Cambria Math"/>
                        </a:rPr>
                        <m:t>=</m:t>
                      </m:r>
                      <m:nary>
                        <m:naryPr>
                          <m:chr m:val="∏"/>
                          <m:limLoc m:val="undOvr"/>
                          <m:ctrlPr>
                            <a:rPr lang="ru-RU" sz="1600" i="1">
                              <a:solidFill>
                                <a:schemeClr val="tx1">
                                  <a:lumMod val="85000"/>
                                  <a:lumOff val="15000"/>
                                </a:schemeClr>
                              </a:solidFill>
                              <a:latin typeface="Cambria Math" panose="02040503050406030204" pitchFamily="18" charset="0"/>
                            </a:rPr>
                          </m:ctrlPr>
                        </m:naryPr>
                        <m:sub>
                          <m:r>
                            <a:rPr lang="en-US" sz="1600" i="1">
                              <a:solidFill>
                                <a:schemeClr val="tx1">
                                  <a:lumMod val="85000"/>
                                  <a:lumOff val="15000"/>
                                </a:schemeClr>
                              </a:solidFill>
                              <a:latin typeface="Cambria Math"/>
                            </a:rPr>
                            <m:t>𝑘</m:t>
                          </m:r>
                          <m:r>
                            <a:rPr lang="en-US" sz="1600" i="1">
                              <a:solidFill>
                                <a:schemeClr val="tx1">
                                  <a:lumMod val="85000"/>
                                  <a:lumOff val="15000"/>
                                </a:schemeClr>
                              </a:solidFill>
                              <a:latin typeface="Cambria Math"/>
                            </a:rPr>
                            <m:t>=1</m:t>
                          </m:r>
                        </m:sub>
                        <m:sup>
                          <m:r>
                            <a:rPr lang="ru-RU" sz="1600" i="1">
                              <a:solidFill>
                                <a:schemeClr val="tx1">
                                  <a:lumMod val="85000"/>
                                  <a:lumOff val="15000"/>
                                </a:schemeClr>
                              </a:solidFill>
                              <a:latin typeface="Cambria Math"/>
                            </a:rPr>
                            <m:t>𝑚</m:t>
                          </m:r>
                        </m:sup>
                        <m:e>
                          <m:sSup>
                            <m:sSupPr>
                              <m:ctrlPr>
                                <a:rPr lang="ru-RU" sz="1600" i="1">
                                  <a:solidFill>
                                    <a:schemeClr val="tx1">
                                      <a:lumMod val="85000"/>
                                      <a:lumOff val="15000"/>
                                    </a:schemeClr>
                                  </a:solidFill>
                                  <a:latin typeface="Cambria Math" panose="02040503050406030204" pitchFamily="18" charset="0"/>
                                </a:rPr>
                              </m:ctrlPr>
                            </m:sSupPr>
                            <m:e>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𝑌</m:t>
                                  </m:r>
                                </m:e>
                                <m:sub>
                                  <m:r>
                                    <a:rPr lang="ru-RU" sz="1600" i="1">
                                      <a:solidFill>
                                        <a:schemeClr val="tx1">
                                          <a:lumMod val="85000"/>
                                          <a:lumOff val="15000"/>
                                        </a:schemeClr>
                                      </a:solidFill>
                                      <a:latin typeface="Cambria Math"/>
                                    </a:rPr>
                                    <m:t>𝑡</m:t>
                                  </m:r>
                                  <m:r>
                                    <a:rPr lang="ru-RU" sz="1600" i="1">
                                      <a:solidFill>
                                        <a:schemeClr val="tx1">
                                          <a:lumMod val="85000"/>
                                          <a:lumOff val="15000"/>
                                        </a:schemeClr>
                                      </a:solidFill>
                                      <a:latin typeface="Cambria Math"/>
                                    </a:rPr>
                                    <m:t>−</m:t>
                                  </m:r>
                                  <m:r>
                                    <a:rPr lang="ru-RU" sz="1600" i="1">
                                      <a:solidFill>
                                        <a:schemeClr val="tx1">
                                          <a:lumMod val="85000"/>
                                          <a:lumOff val="15000"/>
                                        </a:schemeClr>
                                      </a:solidFill>
                                      <a:latin typeface="Cambria Math"/>
                                    </a:rPr>
                                    <m:t>𝑘</m:t>
                                  </m:r>
                                </m:sub>
                                <m:sup>
                                  <m:r>
                                    <a:rPr lang="ru-RU" sz="1600" i="1">
                                      <a:solidFill>
                                        <a:schemeClr val="tx1">
                                          <a:lumMod val="85000"/>
                                          <a:lumOff val="15000"/>
                                        </a:schemeClr>
                                      </a:solidFill>
                                      <a:latin typeface="Cambria Math"/>
                                    </a:rPr>
                                    <m:t>𝑖</m:t>
                                  </m:r>
                                </m:sup>
                              </m:sSubSup>
                            </m:e>
                            <m:sup>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𝛼</m:t>
                                  </m:r>
                                </m:e>
                                <m:sub>
                                  <m:r>
                                    <a:rPr lang="ru-RU" sz="1600" i="1">
                                      <a:solidFill>
                                        <a:schemeClr val="tx1">
                                          <a:lumMod val="85000"/>
                                          <a:lumOff val="15000"/>
                                        </a:schemeClr>
                                      </a:solidFill>
                                      <a:latin typeface="Cambria Math"/>
                                    </a:rPr>
                                    <m:t>1</m:t>
                                  </m:r>
                                  <m:r>
                                    <a:rPr lang="ru-RU" sz="1600" i="1">
                                      <a:solidFill>
                                        <a:schemeClr val="tx1">
                                          <a:lumMod val="85000"/>
                                          <a:lumOff val="15000"/>
                                        </a:schemeClr>
                                      </a:solidFill>
                                      <a:latin typeface="Cambria Math"/>
                                    </a:rPr>
                                    <m:t>𝑘</m:t>
                                  </m:r>
                                </m:sub>
                              </m:sSub>
                            </m:sup>
                          </m:sSup>
                        </m:e>
                      </m:nary>
                      <m:r>
                        <a:rPr lang="ru-RU" sz="1600" i="1">
                          <a:solidFill>
                            <a:schemeClr val="tx1">
                              <a:lumMod val="85000"/>
                              <a:lumOff val="15000"/>
                            </a:schemeClr>
                          </a:solidFill>
                          <a:latin typeface="Cambria Math"/>
                        </a:rPr>
                        <m:t>×</m:t>
                      </m:r>
                      <m:nary>
                        <m:naryPr>
                          <m:chr m:val="∏"/>
                          <m:limLoc m:val="undOvr"/>
                          <m:ctrlPr>
                            <a:rPr lang="ru-RU" sz="1600" i="1">
                              <a:solidFill>
                                <a:schemeClr val="tx1">
                                  <a:lumMod val="85000"/>
                                  <a:lumOff val="15000"/>
                                </a:schemeClr>
                              </a:solidFill>
                              <a:latin typeface="Cambria Math" panose="02040503050406030204" pitchFamily="18" charset="0"/>
                            </a:rPr>
                          </m:ctrlPr>
                        </m:naryPr>
                        <m:sub>
                          <m:r>
                            <a:rPr lang="ru-RU" sz="1600" i="1">
                              <a:solidFill>
                                <a:schemeClr val="tx1">
                                  <a:lumMod val="85000"/>
                                  <a:lumOff val="15000"/>
                                </a:schemeClr>
                              </a:solidFill>
                              <a:latin typeface="Cambria Math"/>
                            </a:rPr>
                            <m:t>𝑘</m:t>
                          </m:r>
                          <m:r>
                            <a:rPr lang="ru-RU" sz="1600" i="1">
                              <a:solidFill>
                                <a:schemeClr val="tx1">
                                  <a:lumMod val="85000"/>
                                  <a:lumOff val="15000"/>
                                </a:schemeClr>
                              </a:solidFill>
                              <a:latin typeface="Cambria Math"/>
                            </a:rPr>
                            <m:t>=0</m:t>
                          </m:r>
                        </m:sub>
                        <m:sup>
                          <m:r>
                            <a:rPr lang="ru-RU" sz="1600" i="1">
                              <a:solidFill>
                                <a:schemeClr val="tx1">
                                  <a:lumMod val="85000"/>
                                  <a:lumOff val="15000"/>
                                </a:schemeClr>
                              </a:solidFill>
                              <a:latin typeface="Cambria Math"/>
                            </a:rPr>
                            <m:t>𝑚</m:t>
                          </m:r>
                        </m:sup>
                        <m:e>
                          <m:sSup>
                            <m:sSupPr>
                              <m:ctrlPr>
                                <a:rPr lang="ru-RU" sz="1600" i="1">
                                  <a:solidFill>
                                    <a:schemeClr val="tx1">
                                      <a:lumMod val="85000"/>
                                      <a:lumOff val="15000"/>
                                    </a:schemeClr>
                                  </a:solidFill>
                                  <a:latin typeface="Cambria Math" panose="02040503050406030204" pitchFamily="18" charset="0"/>
                                </a:rPr>
                              </m:ctrlPr>
                            </m:sSupPr>
                            <m:e>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𝑋</m:t>
                                  </m:r>
                                </m:e>
                                <m:sub>
                                  <m:r>
                                    <a:rPr lang="ru-RU" sz="1600" i="1">
                                      <a:solidFill>
                                        <a:schemeClr val="tx1">
                                          <a:lumMod val="85000"/>
                                          <a:lumOff val="15000"/>
                                        </a:schemeClr>
                                      </a:solidFill>
                                      <a:latin typeface="Cambria Math"/>
                                    </a:rPr>
                                    <m:t>1,</m:t>
                                  </m:r>
                                  <m:r>
                                    <a:rPr lang="ru-RU" sz="1600" i="1">
                                      <a:solidFill>
                                        <a:schemeClr val="tx1">
                                          <a:lumMod val="85000"/>
                                          <a:lumOff val="15000"/>
                                        </a:schemeClr>
                                      </a:solidFill>
                                      <a:latin typeface="Cambria Math"/>
                                    </a:rPr>
                                    <m:t>𝑡</m:t>
                                  </m:r>
                                  <m:r>
                                    <a:rPr lang="ru-RU" sz="1600" i="1">
                                      <a:solidFill>
                                        <a:schemeClr val="tx1">
                                          <a:lumMod val="85000"/>
                                          <a:lumOff val="15000"/>
                                        </a:schemeClr>
                                      </a:solidFill>
                                      <a:latin typeface="Cambria Math"/>
                                    </a:rPr>
                                    <m:t>−</m:t>
                                  </m:r>
                                  <m:r>
                                    <a:rPr lang="ru-RU" sz="1600" i="1">
                                      <a:solidFill>
                                        <a:schemeClr val="tx1">
                                          <a:lumMod val="85000"/>
                                          <a:lumOff val="15000"/>
                                        </a:schemeClr>
                                      </a:solidFill>
                                      <a:latin typeface="Cambria Math"/>
                                    </a:rPr>
                                    <m:t>𝑘</m:t>
                                  </m:r>
                                </m:sub>
                                <m:sup>
                                  <m:r>
                                    <a:rPr lang="ru-RU" sz="1600" i="1">
                                      <a:solidFill>
                                        <a:schemeClr val="tx1">
                                          <a:lumMod val="85000"/>
                                          <a:lumOff val="15000"/>
                                        </a:schemeClr>
                                      </a:solidFill>
                                      <a:latin typeface="Cambria Math"/>
                                    </a:rPr>
                                    <m:t>𝑖</m:t>
                                  </m:r>
                                </m:sup>
                              </m:sSubSup>
                            </m:e>
                            <m:sup>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𝛼</m:t>
                                  </m:r>
                                </m:e>
                                <m:sub>
                                  <m:r>
                                    <a:rPr lang="ru-RU" sz="1600" i="1">
                                      <a:solidFill>
                                        <a:schemeClr val="tx1">
                                          <a:lumMod val="85000"/>
                                          <a:lumOff val="15000"/>
                                        </a:schemeClr>
                                      </a:solidFill>
                                      <a:latin typeface="Cambria Math"/>
                                    </a:rPr>
                                    <m:t>2</m:t>
                                  </m:r>
                                  <m:r>
                                    <a:rPr lang="ru-RU" sz="1600" i="1">
                                      <a:solidFill>
                                        <a:schemeClr val="tx1">
                                          <a:lumMod val="85000"/>
                                          <a:lumOff val="15000"/>
                                        </a:schemeClr>
                                      </a:solidFill>
                                      <a:latin typeface="Cambria Math"/>
                                    </a:rPr>
                                    <m:t>𝑘</m:t>
                                  </m:r>
                                </m:sub>
                              </m:sSub>
                            </m:sup>
                          </m:sSup>
                        </m:e>
                      </m:nary>
                      <m:r>
                        <a:rPr lang="ru-RU" sz="1600" i="1">
                          <a:solidFill>
                            <a:schemeClr val="tx1">
                              <a:lumMod val="85000"/>
                              <a:lumOff val="15000"/>
                            </a:schemeClr>
                          </a:solidFill>
                          <a:latin typeface="Cambria Math"/>
                        </a:rPr>
                        <m:t>×</m:t>
                      </m:r>
                      <m:nary>
                        <m:naryPr>
                          <m:chr m:val="∏"/>
                          <m:limLoc m:val="undOvr"/>
                          <m:ctrlPr>
                            <a:rPr lang="ru-RU" sz="1600" i="1">
                              <a:solidFill>
                                <a:schemeClr val="tx1">
                                  <a:lumMod val="85000"/>
                                  <a:lumOff val="15000"/>
                                </a:schemeClr>
                              </a:solidFill>
                              <a:latin typeface="Cambria Math" panose="02040503050406030204" pitchFamily="18" charset="0"/>
                            </a:rPr>
                          </m:ctrlPr>
                        </m:naryPr>
                        <m:sub>
                          <m:r>
                            <a:rPr lang="ru-RU" sz="1600" i="1">
                              <a:solidFill>
                                <a:schemeClr val="tx1">
                                  <a:lumMod val="85000"/>
                                  <a:lumOff val="15000"/>
                                </a:schemeClr>
                              </a:solidFill>
                              <a:latin typeface="Cambria Math"/>
                            </a:rPr>
                            <m:t>𝑘</m:t>
                          </m:r>
                          <m:r>
                            <a:rPr lang="ru-RU" sz="1600" i="1">
                              <a:solidFill>
                                <a:schemeClr val="tx1">
                                  <a:lumMod val="85000"/>
                                  <a:lumOff val="15000"/>
                                </a:schemeClr>
                              </a:solidFill>
                              <a:latin typeface="Cambria Math"/>
                            </a:rPr>
                            <m:t>=0</m:t>
                          </m:r>
                        </m:sub>
                        <m:sup>
                          <m:r>
                            <a:rPr lang="ru-RU" sz="1600" i="1">
                              <a:solidFill>
                                <a:schemeClr val="tx1">
                                  <a:lumMod val="85000"/>
                                  <a:lumOff val="15000"/>
                                </a:schemeClr>
                              </a:solidFill>
                              <a:latin typeface="Cambria Math"/>
                            </a:rPr>
                            <m:t>𝑚</m:t>
                          </m:r>
                        </m:sup>
                        <m:e>
                          <m:sSup>
                            <m:sSupPr>
                              <m:ctrlPr>
                                <a:rPr lang="ru-RU" sz="1600" i="1">
                                  <a:solidFill>
                                    <a:schemeClr val="tx1">
                                      <a:lumMod val="85000"/>
                                      <a:lumOff val="15000"/>
                                    </a:schemeClr>
                                  </a:solidFill>
                                  <a:latin typeface="Cambria Math" panose="02040503050406030204" pitchFamily="18" charset="0"/>
                                </a:rPr>
                              </m:ctrlPr>
                            </m:sSupPr>
                            <m:e>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𝑋</m:t>
                                  </m:r>
                                </m:e>
                                <m:sub>
                                  <m:r>
                                    <a:rPr lang="ru-RU" sz="1600" i="1">
                                      <a:solidFill>
                                        <a:schemeClr val="tx1">
                                          <a:lumMod val="85000"/>
                                          <a:lumOff val="15000"/>
                                        </a:schemeClr>
                                      </a:solidFill>
                                      <a:latin typeface="Cambria Math"/>
                                    </a:rPr>
                                    <m:t>2,</m:t>
                                  </m:r>
                                  <m:r>
                                    <a:rPr lang="ru-RU" sz="1600" i="1">
                                      <a:solidFill>
                                        <a:schemeClr val="tx1">
                                          <a:lumMod val="85000"/>
                                          <a:lumOff val="15000"/>
                                        </a:schemeClr>
                                      </a:solidFill>
                                      <a:latin typeface="Cambria Math"/>
                                    </a:rPr>
                                    <m:t>𝑡</m:t>
                                  </m:r>
                                  <m:r>
                                    <a:rPr lang="ru-RU" sz="1600" i="1">
                                      <a:solidFill>
                                        <a:schemeClr val="tx1">
                                          <a:lumMod val="85000"/>
                                          <a:lumOff val="15000"/>
                                        </a:schemeClr>
                                      </a:solidFill>
                                      <a:latin typeface="Cambria Math"/>
                                    </a:rPr>
                                    <m:t>−</m:t>
                                  </m:r>
                                  <m:r>
                                    <a:rPr lang="ru-RU" sz="1600" i="1">
                                      <a:solidFill>
                                        <a:schemeClr val="tx1">
                                          <a:lumMod val="85000"/>
                                          <a:lumOff val="15000"/>
                                        </a:schemeClr>
                                      </a:solidFill>
                                      <a:latin typeface="Cambria Math"/>
                                    </a:rPr>
                                    <m:t>𝑘</m:t>
                                  </m:r>
                                </m:sub>
                                <m:sup>
                                  <m:r>
                                    <a:rPr lang="ru-RU" sz="1600" i="1">
                                      <a:solidFill>
                                        <a:schemeClr val="tx1">
                                          <a:lumMod val="85000"/>
                                          <a:lumOff val="15000"/>
                                        </a:schemeClr>
                                      </a:solidFill>
                                      <a:latin typeface="Cambria Math"/>
                                    </a:rPr>
                                    <m:t>𝑖</m:t>
                                  </m:r>
                                </m:sup>
                              </m:sSubSup>
                            </m:e>
                            <m:sup>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𝛼</m:t>
                                  </m:r>
                                </m:e>
                                <m:sub>
                                  <m:r>
                                    <a:rPr lang="ru-RU" sz="1600" i="1">
                                      <a:solidFill>
                                        <a:schemeClr val="tx1">
                                          <a:lumMod val="85000"/>
                                          <a:lumOff val="15000"/>
                                        </a:schemeClr>
                                      </a:solidFill>
                                      <a:latin typeface="Cambria Math"/>
                                    </a:rPr>
                                    <m:t>3</m:t>
                                  </m:r>
                                  <m:r>
                                    <a:rPr lang="ru-RU" sz="1600" i="1">
                                      <a:solidFill>
                                        <a:schemeClr val="tx1">
                                          <a:lumMod val="85000"/>
                                          <a:lumOff val="15000"/>
                                        </a:schemeClr>
                                      </a:solidFill>
                                      <a:latin typeface="Cambria Math"/>
                                    </a:rPr>
                                    <m:t>𝑘</m:t>
                                  </m:r>
                                </m:sub>
                              </m:sSub>
                            </m:sup>
                          </m:sSup>
                        </m:e>
                      </m:nary>
                      <m:r>
                        <a:rPr lang="ru-RU" sz="1600" i="1">
                          <a:solidFill>
                            <a:schemeClr val="tx1">
                              <a:lumMod val="85000"/>
                              <a:lumOff val="15000"/>
                            </a:schemeClr>
                          </a:solidFill>
                          <a:latin typeface="Cambria Math"/>
                        </a:rPr>
                        <m:t>×</m:t>
                      </m:r>
                      <m:nary>
                        <m:naryPr>
                          <m:chr m:val="∏"/>
                          <m:limLoc m:val="undOvr"/>
                          <m:ctrlPr>
                            <a:rPr lang="ru-RU" sz="1600" i="1">
                              <a:solidFill>
                                <a:schemeClr val="tx1">
                                  <a:lumMod val="85000"/>
                                  <a:lumOff val="15000"/>
                                </a:schemeClr>
                              </a:solidFill>
                              <a:latin typeface="Cambria Math" panose="02040503050406030204" pitchFamily="18" charset="0"/>
                            </a:rPr>
                          </m:ctrlPr>
                        </m:naryPr>
                        <m:sub>
                          <m:r>
                            <a:rPr lang="ru-RU" sz="1600" i="1">
                              <a:solidFill>
                                <a:schemeClr val="tx1">
                                  <a:lumMod val="85000"/>
                                  <a:lumOff val="15000"/>
                                </a:schemeClr>
                              </a:solidFill>
                              <a:latin typeface="Cambria Math"/>
                            </a:rPr>
                            <m:t>𝑘</m:t>
                          </m:r>
                          <m:r>
                            <a:rPr lang="ru-RU" sz="1600" i="1">
                              <a:solidFill>
                                <a:schemeClr val="tx1">
                                  <a:lumMod val="85000"/>
                                  <a:lumOff val="15000"/>
                                </a:schemeClr>
                              </a:solidFill>
                              <a:latin typeface="Cambria Math"/>
                            </a:rPr>
                            <m:t>=0</m:t>
                          </m:r>
                        </m:sub>
                        <m:sup>
                          <m:r>
                            <a:rPr lang="ru-RU" sz="1600" i="1">
                              <a:solidFill>
                                <a:schemeClr val="tx1">
                                  <a:lumMod val="85000"/>
                                  <a:lumOff val="15000"/>
                                </a:schemeClr>
                              </a:solidFill>
                              <a:latin typeface="Cambria Math"/>
                            </a:rPr>
                            <m:t>𝑚</m:t>
                          </m:r>
                        </m:sup>
                        <m:e>
                          <m:sSup>
                            <m:sSupPr>
                              <m:ctrlPr>
                                <a:rPr lang="ru-RU" sz="1600" i="1">
                                  <a:solidFill>
                                    <a:schemeClr val="tx1">
                                      <a:lumMod val="85000"/>
                                      <a:lumOff val="15000"/>
                                    </a:schemeClr>
                                  </a:solidFill>
                                  <a:latin typeface="Cambria Math" panose="02040503050406030204" pitchFamily="18" charset="0"/>
                                </a:rPr>
                              </m:ctrlPr>
                            </m:sSupPr>
                            <m:e>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𝑋</m:t>
                                  </m:r>
                                </m:e>
                                <m:sub>
                                  <m:r>
                                    <a:rPr lang="ru-RU" sz="1600" i="1">
                                      <a:solidFill>
                                        <a:schemeClr val="tx1">
                                          <a:lumMod val="85000"/>
                                          <a:lumOff val="15000"/>
                                        </a:schemeClr>
                                      </a:solidFill>
                                      <a:latin typeface="Cambria Math"/>
                                    </a:rPr>
                                    <m:t>3,</m:t>
                                  </m:r>
                                  <m:r>
                                    <a:rPr lang="ru-RU" sz="1600" i="1">
                                      <a:solidFill>
                                        <a:schemeClr val="tx1">
                                          <a:lumMod val="85000"/>
                                          <a:lumOff val="15000"/>
                                        </a:schemeClr>
                                      </a:solidFill>
                                      <a:latin typeface="Cambria Math"/>
                                    </a:rPr>
                                    <m:t>𝑡</m:t>
                                  </m:r>
                                  <m:r>
                                    <a:rPr lang="ru-RU" sz="1600" i="1">
                                      <a:solidFill>
                                        <a:schemeClr val="tx1">
                                          <a:lumMod val="85000"/>
                                          <a:lumOff val="15000"/>
                                        </a:schemeClr>
                                      </a:solidFill>
                                      <a:latin typeface="Cambria Math"/>
                                    </a:rPr>
                                    <m:t>−</m:t>
                                  </m:r>
                                  <m:r>
                                    <a:rPr lang="ru-RU" sz="1600" i="1">
                                      <a:solidFill>
                                        <a:schemeClr val="tx1">
                                          <a:lumMod val="85000"/>
                                          <a:lumOff val="15000"/>
                                        </a:schemeClr>
                                      </a:solidFill>
                                      <a:latin typeface="Cambria Math"/>
                                    </a:rPr>
                                    <m:t>𝑘</m:t>
                                  </m:r>
                                </m:sub>
                                <m:sup>
                                  <m:r>
                                    <a:rPr lang="ru-RU" sz="1600" i="1">
                                      <a:solidFill>
                                        <a:schemeClr val="tx1">
                                          <a:lumMod val="85000"/>
                                          <a:lumOff val="15000"/>
                                        </a:schemeClr>
                                      </a:solidFill>
                                      <a:latin typeface="Cambria Math"/>
                                    </a:rPr>
                                    <m:t>𝑖</m:t>
                                  </m:r>
                                </m:sup>
                              </m:sSubSup>
                            </m:e>
                            <m:sup>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𝛼</m:t>
                                  </m:r>
                                </m:e>
                                <m:sub>
                                  <m:r>
                                    <a:rPr lang="ru-RU" sz="1600" i="1">
                                      <a:solidFill>
                                        <a:schemeClr val="tx1">
                                          <a:lumMod val="85000"/>
                                          <a:lumOff val="15000"/>
                                        </a:schemeClr>
                                      </a:solidFill>
                                      <a:latin typeface="Cambria Math"/>
                                    </a:rPr>
                                    <m:t>4</m:t>
                                  </m:r>
                                  <m:r>
                                    <a:rPr lang="ru-RU" sz="1600" i="1">
                                      <a:solidFill>
                                        <a:schemeClr val="tx1">
                                          <a:lumMod val="85000"/>
                                          <a:lumOff val="15000"/>
                                        </a:schemeClr>
                                      </a:solidFill>
                                      <a:latin typeface="Cambria Math"/>
                                    </a:rPr>
                                    <m:t>𝑘</m:t>
                                  </m:r>
                                </m:sub>
                              </m:sSub>
                            </m:sup>
                          </m:sSup>
                        </m:e>
                      </m:nary>
                    </m:oMath>
                  </m:oMathPara>
                </a14:m>
                <a:endParaRPr lang="ru-RU" sz="1600" dirty="0">
                  <a:solidFill>
                    <a:schemeClr val="tx1">
                      <a:lumMod val="85000"/>
                      <a:lumOff val="15000"/>
                    </a:schemeClr>
                  </a:solidFill>
                </a:endParaRPr>
              </a:p>
              <a:p>
                <a:pPr marL="0" indent="0">
                  <a:buNone/>
                </a:pPr>
                <a:r>
                  <a:rPr lang="ru-RU" sz="1600" dirty="0">
                    <a:solidFill>
                      <a:schemeClr val="tx1">
                        <a:lumMod val="85000"/>
                        <a:lumOff val="15000"/>
                      </a:schemeClr>
                    </a:solidFill>
                  </a:rPr>
                  <a:t> </a:t>
                </a:r>
              </a:p>
              <a:p>
                <a:pPr marL="0" indent="0">
                  <a:buNone/>
                </a:pPr>
                <a:r>
                  <a:rPr lang="ru-RU" sz="1600" dirty="0">
                    <a:solidFill>
                      <a:schemeClr val="tx1">
                        <a:lumMod val="85000"/>
                        <a:lumOff val="15000"/>
                      </a:schemeClr>
                    </a:solidFill>
                  </a:rPr>
                  <a:t>Прологарифмировав левую и правую часть уравнения по основанию </a:t>
                </a:r>
                <a:r>
                  <a:rPr lang="en-US" sz="1600" dirty="0">
                    <a:solidFill>
                      <a:schemeClr val="tx1">
                        <a:lumMod val="85000"/>
                        <a:lumOff val="15000"/>
                      </a:schemeClr>
                    </a:solidFill>
                  </a:rPr>
                  <a:t>e</a:t>
                </a:r>
                <a:r>
                  <a:rPr lang="ru-RU" sz="1600" dirty="0">
                    <a:solidFill>
                      <a:schemeClr val="tx1">
                        <a:lumMod val="85000"/>
                        <a:lumOff val="15000"/>
                      </a:schemeClr>
                    </a:solidFill>
                  </a:rPr>
                  <a:t>, получаем линейное уравнение вида:</a:t>
                </a:r>
              </a:p>
              <a:p>
                <a:pPr marL="0" indent="0">
                  <a:buNone/>
                </a:pPr>
                <a:r>
                  <a:rPr lang="en-US" sz="1600" dirty="0">
                    <a:solidFill>
                      <a:schemeClr val="tx1">
                        <a:lumMod val="85000"/>
                        <a:lumOff val="15000"/>
                      </a:schemeClr>
                    </a:solidFill>
                  </a:rPr>
                  <a:t> </a:t>
                </a:r>
                <a:endParaRPr lang="ru-RU" sz="1600" dirty="0">
                  <a:solidFill>
                    <a:schemeClr val="tx1">
                      <a:lumMod val="85000"/>
                      <a:lumOff val="15000"/>
                    </a:schemeClr>
                  </a:solidFill>
                </a:endParaRPr>
              </a:p>
              <a:p>
                <a:pPr marL="0" indent="0">
                  <a:buNone/>
                </a:pPr>
                <a14:m>
                  <m:oMathPara xmlns:m="http://schemas.openxmlformats.org/officeDocument/2006/math">
                    <m:oMathParaPr>
                      <m:jc m:val="center"/>
                    </m:oMathParaPr>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𝑙𝑛𝑌</m:t>
                          </m:r>
                        </m:e>
                        <m:sub>
                          <m:r>
                            <a:rPr lang="ru-RU" sz="1600" i="1">
                              <a:solidFill>
                                <a:schemeClr val="tx1">
                                  <a:lumMod val="85000"/>
                                  <a:lumOff val="15000"/>
                                </a:schemeClr>
                              </a:solidFill>
                              <a:latin typeface="Cambria Math"/>
                            </a:rPr>
                            <m:t>𝑡</m:t>
                          </m:r>
                        </m:sub>
                        <m:sup>
                          <m:r>
                            <a:rPr lang="ru-RU" sz="1600" i="1">
                              <a:solidFill>
                                <a:schemeClr val="tx1">
                                  <a:lumMod val="85000"/>
                                  <a:lumOff val="15000"/>
                                </a:schemeClr>
                              </a:solidFill>
                              <a:latin typeface="Cambria Math"/>
                            </a:rPr>
                            <m:t>𝑖</m:t>
                          </m:r>
                        </m:sup>
                      </m:sSubSup>
                      <m:r>
                        <a:rPr lang="ru-RU" sz="1600" i="1">
                          <a:solidFill>
                            <a:schemeClr val="tx1">
                              <a:lumMod val="85000"/>
                              <a:lumOff val="15000"/>
                            </a:schemeClr>
                          </a:solidFill>
                          <a:latin typeface="Cambria Math"/>
                        </a:rPr>
                        <m:t>=</m:t>
                      </m:r>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𝛼</m:t>
                          </m:r>
                        </m:e>
                        <m:sub>
                          <m:r>
                            <a:rPr lang="ru-RU" sz="1600" i="1">
                              <a:solidFill>
                                <a:schemeClr val="tx1">
                                  <a:lumMod val="85000"/>
                                  <a:lumOff val="15000"/>
                                </a:schemeClr>
                              </a:solidFill>
                              <a:latin typeface="Cambria Math"/>
                            </a:rPr>
                            <m:t>1</m:t>
                          </m:r>
                        </m:sub>
                      </m:sSub>
                      <m:r>
                        <a:rPr lang="ru-RU" sz="1600" i="1">
                          <a:solidFill>
                            <a:schemeClr val="tx1">
                              <a:lumMod val="85000"/>
                              <a:lumOff val="15000"/>
                            </a:schemeClr>
                          </a:solidFill>
                          <a:latin typeface="Cambria Math"/>
                        </a:rPr>
                        <m:t>𝑙𝑛</m:t>
                      </m:r>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𝑌</m:t>
                          </m:r>
                        </m:e>
                        <m:sub>
                          <m:r>
                            <a:rPr lang="ru-RU" sz="1600" i="1">
                              <a:solidFill>
                                <a:schemeClr val="tx1">
                                  <a:lumMod val="85000"/>
                                  <a:lumOff val="15000"/>
                                </a:schemeClr>
                              </a:solidFill>
                              <a:latin typeface="Cambria Math"/>
                            </a:rPr>
                            <m:t>𝑡</m:t>
                          </m:r>
                          <m:r>
                            <a:rPr lang="ru-RU" sz="1600" i="1">
                              <a:solidFill>
                                <a:schemeClr val="tx1">
                                  <a:lumMod val="85000"/>
                                  <a:lumOff val="15000"/>
                                </a:schemeClr>
                              </a:solidFill>
                              <a:latin typeface="Cambria Math"/>
                            </a:rPr>
                            <m:t>−</m:t>
                          </m:r>
                          <m:r>
                            <a:rPr lang="ru-RU" sz="1600" i="1">
                              <a:solidFill>
                                <a:schemeClr val="tx1">
                                  <a:lumMod val="85000"/>
                                  <a:lumOff val="15000"/>
                                </a:schemeClr>
                              </a:solidFill>
                              <a:latin typeface="Cambria Math"/>
                            </a:rPr>
                            <m:t>𝑘</m:t>
                          </m:r>
                        </m:sub>
                        <m:sup>
                          <m:r>
                            <a:rPr lang="ru-RU" sz="1600" i="1">
                              <a:solidFill>
                                <a:schemeClr val="tx1">
                                  <a:lumMod val="85000"/>
                                  <a:lumOff val="15000"/>
                                </a:schemeClr>
                              </a:solidFill>
                              <a:latin typeface="Cambria Math"/>
                            </a:rPr>
                            <m:t>𝑖</m:t>
                          </m:r>
                        </m:sup>
                      </m:sSubSup>
                      <m:r>
                        <a:rPr lang="ru-RU" sz="1600" i="1">
                          <a:solidFill>
                            <a:schemeClr val="tx1">
                              <a:lumMod val="85000"/>
                              <a:lumOff val="15000"/>
                            </a:schemeClr>
                          </a:solidFill>
                          <a:latin typeface="Cambria Math"/>
                        </a:rPr>
                        <m:t>+</m:t>
                      </m:r>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𝛼</m:t>
                          </m:r>
                        </m:e>
                        <m:sub>
                          <m:r>
                            <a:rPr lang="ru-RU" sz="1600" i="1">
                              <a:solidFill>
                                <a:schemeClr val="tx1">
                                  <a:lumMod val="85000"/>
                                  <a:lumOff val="15000"/>
                                </a:schemeClr>
                              </a:solidFill>
                              <a:latin typeface="Cambria Math"/>
                            </a:rPr>
                            <m:t>2</m:t>
                          </m:r>
                        </m:sub>
                      </m:sSub>
                      <m:r>
                        <a:rPr lang="ru-RU" sz="1600" i="1">
                          <a:solidFill>
                            <a:schemeClr val="tx1">
                              <a:lumMod val="85000"/>
                              <a:lumOff val="15000"/>
                            </a:schemeClr>
                          </a:solidFill>
                          <a:latin typeface="Cambria Math"/>
                        </a:rPr>
                        <m:t>𝑙𝑛</m:t>
                      </m:r>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𝑋</m:t>
                          </m:r>
                        </m:e>
                        <m:sub>
                          <m:r>
                            <a:rPr lang="ru-RU" sz="1600" i="1">
                              <a:solidFill>
                                <a:schemeClr val="tx1">
                                  <a:lumMod val="85000"/>
                                  <a:lumOff val="15000"/>
                                </a:schemeClr>
                              </a:solidFill>
                              <a:latin typeface="Cambria Math"/>
                            </a:rPr>
                            <m:t>1</m:t>
                          </m:r>
                          <m:r>
                            <a:rPr lang="ru-RU" sz="1600" i="1">
                              <a:solidFill>
                                <a:schemeClr val="tx1">
                                  <a:lumMod val="85000"/>
                                  <a:lumOff val="15000"/>
                                </a:schemeClr>
                              </a:solidFill>
                              <a:latin typeface="Cambria Math"/>
                            </a:rPr>
                            <m:t>𝑡</m:t>
                          </m:r>
                        </m:sub>
                        <m:sup>
                          <m:r>
                            <a:rPr lang="ru-RU" sz="1600" i="1">
                              <a:solidFill>
                                <a:schemeClr val="tx1">
                                  <a:lumMod val="85000"/>
                                  <a:lumOff val="15000"/>
                                </a:schemeClr>
                              </a:solidFill>
                              <a:latin typeface="Cambria Math"/>
                            </a:rPr>
                            <m:t>𝑖</m:t>
                          </m:r>
                        </m:sup>
                      </m:sSubSup>
                      <m:r>
                        <a:rPr lang="ru-RU" sz="1600" i="1">
                          <a:solidFill>
                            <a:schemeClr val="tx1">
                              <a:lumMod val="85000"/>
                              <a:lumOff val="15000"/>
                            </a:schemeClr>
                          </a:solidFill>
                          <a:latin typeface="Cambria Math"/>
                        </a:rPr>
                        <m:t>+</m:t>
                      </m:r>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𝛼</m:t>
                          </m:r>
                        </m:e>
                        <m:sub>
                          <m:r>
                            <a:rPr lang="ru-RU" sz="1600" i="1">
                              <a:solidFill>
                                <a:schemeClr val="tx1">
                                  <a:lumMod val="85000"/>
                                  <a:lumOff val="15000"/>
                                </a:schemeClr>
                              </a:solidFill>
                              <a:latin typeface="Cambria Math"/>
                            </a:rPr>
                            <m:t>3</m:t>
                          </m:r>
                        </m:sub>
                      </m:sSub>
                      <m:r>
                        <a:rPr lang="ru-RU" sz="1600" i="1">
                          <a:solidFill>
                            <a:schemeClr val="tx1">
                              <a:lumMod val="85000"/>
                              <a:lumOff val="15000"/>
                            </a:schemeClr>
                          </a:solidFill>
                          <a:latin typeface="Cambria Math"/>
                        </a:rPr>
                        <m:t>𝑙𝑛</m:t>
                      </m:r>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𝑋</m:t>
                          </m:r>
                        </m:e>
                        <m:sub>
                          <m:r>
                            <a:rPr lang="ru-RU" sz="1600" i="1">
                              <a:solidFill>
                                <a:schemeClr val="tx1">
                                  <a:lumMod val="85000"/>
                                  <a:lumOff val="15000"/>
                                </a:schemeClr>
                              </a:solidFill>
                              <a:latin typeface="Cambria Math"/>
                            </a:rPr>
                            <m:t>2</m:t>
                          </m:r>
                          <m:r>
                            <a:rPr lang="ru-RU" sz="1600" i="1">
                              <a:solidFill>
                                <a:schemeClr val="tx1">
                                  <a:lumMod val="85000"/>
                                  <a:lumOff val="15000"/>
                                </a:schemeClr>
                              </a:solidFill>
                              <a:latin typeface="Cambria Math"/>
                            </a:rPr>
                            <m:t>𝑡</m:t>
                          </m:r>
                        </m:sub>
                        <m:sup>
                          <m:r>
                            <a:rPr lang="ru-RU" sz="1600" i="1">
                              <a:solidFill>
                                <a:schemeClr val="tx1">
                                  <a:lumMod val="85000"/>
                                  <a:lumOff val="15000"/>
                                </a:schemeClr>
                              </a:solidFill>
                              <a:latin typeface="Cambria Math"/>
                            </a:rPr>
                            <m:t>𝑖</m:t>
                          </m:r>
                        </m:sup>
                      </m:sSubSup>
                      <m:r>
                        <a:rPr lang="ru-RU" sz="1600" i="1">
                          <a:solidFill>
                            <a:schemeClr val="tx1">
                              <a:lumMod val="85000"/>
                              <a:lumOff val="15000"/>
                            </a:schemeClr>
                          </a:solidFill>
                          <a:latin typeface="Cambria Math"/>
                        </a:rPr>
                        <m:t>+</m:t>
                      </m:r>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𝛼</m:t>
                          </m:r>
                        </m:e>
                        <m:sub>
                          <m:r>
                            <a:rPr lang="ru-RU" sz="1600" i="1">
                              <a:solidFill>
                                <a:schemeClr val="tx1">
                                  <a:lumMod val="85000"/>
                                  <a:lumOff val="15000"/>
                                </a:schemeClr>
                              </a:solidFill>
                              <a:latin typeface="Cambria Math"/>
                            </a:rPr>
                            <m:t>4</m:t>
                          </m:r>
                        </m:sub>
                      </m:sSub>
                      <m:r>
                        <a:rPr lang="ru-RU" sz="1600" i="1">
                          <a:solidFill>
                            <a:schemeClr val="tx1">
                              <a:lumMod val="85000"/>
                              <a:lumOff val="15000"/>
                            </a:schemeClr>
                          </a:solidFill>
                          <a:latin typeface="Cambria Math"/>
                        </a:rPr>
                        <m:t>𝑙𝑛</m:t>
                      </m:r>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𝑋</m:t>
                          </m:r>
                        </m:e>
                        <m:sub>
                          <m:r>
                            <a:rPr lang="ru-RU" sz="1600" i="1">
                              <a:solidFill>
                                <a:schemeClr val="tx1">
                                  <a:lumMod val="85000"/>
                                  <a:lumOff val="15000"/>
                                </a:schemeClr>
                              </a:solidFill>
                              <a:latin typeface="Cambria Math"/>
                            </a:rPr>
                            <m:t>3</m:t>
                          </m:r>
                          <m:r>
                            <a:rPr lang="ru-RU" sz="1600" i="1">
                              <a:solidFill>
                                <a:schemeClr val="tx1">
                                  <a:lumMod val="85000"/>
                                  <a:lumOff val="15000"/>
                                </a:schemeClr>
                              </a:solidFill>
                              <a:latin typeface="Cambria Math"/>
                            </a:rPr>
                            <m:t>𝑡</m:t>
                          </m:r>
                        </m:sub>
                        <m:sup>
                          <m:r>
                            <a:rPr lang="ru-RU" sz="1600" i="1">
                              <a:solidFill>
                                <a:schemeClr val="tx1">
                                  <a:lumMod val="85000"/>
                                  <a:lumOff val="15000"/>
                                </a:schemeClr>
                              </a:solidFill>
                              <a:latin typeface="Cambria Math"/>
                            </a:rPr>
                            <m:t>𝑖</m:t>
                          </m:r>
                        </m:sup>
                      </m:sSubSup>
                    </m:oMath>
                  </m:oMathPara>
                </a14:m>
                <a:endParaRPr lang="ru-RU" sz="1600" dirty="0">
                  <a:solidFill>
                    <a:schemeClr val="tx1">
                      <a:lumMod val="85000"/>
                      <a:lumOff val="15000"/>
                    </a:schemeClr>
                  </a:solidFill>
                </a:endParaRPr>
              </a:p>
              <a:p>
                <a:pPr marL="0" indent="0">
                  <a:buNone/>
                </a:pPr>
                <a:r>
                  <a:rPr lang="en-US" sz="1600" i="1" dirty="0">
                    <a:solidFill>
                      <a:schemeClr val="tx1">
                        <a:lumMod val="85000"/>
                        <a:lumOff val="15000"/>
                      </a:schemeClr>
                    </a:solidFill>
                  </a:rPr>
                  <a:t> </a:t>
                </a:r>
                <a:endParaRPr lang="ru-RU" sz="1600" dirty="0">
                  <a:solidFill>
                    <a:schemeClr val="tx1">
                      <a:lumMod val="85000"/>
                      <a:lumOff val="15000"/>
                    </a:schemeClr>
                  </a:solidFill>
                </a:endParaRPr>
              </a:p>
              <a:p>
                <a:pPr marL="0" indent="0">
                  <a:buNone/>
                </a:pPr>
                <a:r>
                  <a:rPr lang="ru-RU" sz="1600" dirty="0">
                    <a:solidFill>
                      <a:schemeClr val="tx1">
                        <a:lumMod val="85000"/>
                        <a:lumOff val="15000"/>
                      </a:schemeClr>
                    </a:solidFill>
                  </a:rPr>
                  <a:t>Мультипликативная </a:t>
                </a:r>
                <a:r>
                  <a:rPr lang="ru-RU" sz="1600" i="1" dirty="0">
                    <a:solidFill>
                      <a:schemeClr val="tx1">
                        <a:lumMod val="85000"/>
                        <a:lumOff val="15000"/>
                      </a:schemeClr>
                    </a:solidFill>
                  </a:rPr>
                  <a:t>функция приводится к аддитивной</a:t>
                </a:r>
                <a:r>
                  <a:rPr lang="ru-RU" sz="1600" dirty="0">
                    <a:solidFill>
                      <a:schemeClr val="tx1">
                        <a:lumMod val="85000"/>
                        <a:lumOff val="15000"/>
                      </a:schemeClr>
                    </a:solidFill>
                  </a:rPr>
                  <a:t>:</a:t>
                </a:r>
              </a:p>
              <a:p>
                <a:pPr marL="0" indent="0">
                  <a:buNone/>
                </a:pPr>
                <a14:m>
                  <m:oMathPara xmlns:m="http://schemas.openxmlformats.org/officeDocument/2006/math">
                    <m:oMathParaPr>
                      <m:jc m:val="center"/>
                    </m:oMathParaPr>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𝑙𝑛𝑌</m:t>
                          </m:r>
                        </m:e>
                        <m:sub>
                          <m:r>
                            <a:rPr lang="ru-RU" sz="1600" i="1">
                              <a:solidFill>
                                <a:schemeClr val="tx1">
                                  <a:lumMod val="85000"/>
                                  <a:lumOff val="15000"/>
                                </a:schemeClr>
                              </a:solidFill>
                              <a:latin typeface="Cambria Math"/>
                            </a:rPr>
                            <m:t>𝑡</m:t>
                          </m:r>
                        </m:sub>
                        <m:sup>
                          <m:r>
                            <a:rPr lang="ru-RU" sz="1600" i="1">
                              <a:solidFill>
                                <a:schemeClr val="tx1">
                                  <a:lumMod val="85000"/>
                                  <a:lumOff val="15000"/>
                                </a:schemeClr>
                              </a:solidFill>
                              <a:latin typeface="Cambria Math"/>
                            </a:rPr>
                            <m:t>𝑖</m:t>
                          </m:r>
                        </m:sup>
                      </m:sSubSup>
                      <m:r>
                        <a:rPr lang="ru-RU" sz="1600" i="1">
                          <a:solidFill>
                            <a:schemeClr val="tx1">
                              <a:lumMod val="85000"/>
                              <a:lumOff val="15000"/>
                            </a:schemeClr>
                          </a:solidFill>
                          <a:latin typeface="Cambria Math"/>
                        </a:rPr>
                        <m:t>=</m:t>
                      </m:r>
                      <m:nary>
                        <m:naryPr>
                          <m:chr m:val="∑"/>
                          <m:limLoc m:val="undOvr"/>
                          <m:ctrlPr>
                            <a:rPr lang="ru-RU" sz="1600" i="1">
                              <a:solidFill>
                                <a:schemeClr val="tx1">
                                  <a:lumMod val="85000"/>
                                  <a:lumOff val="15000"/>
                                </a:schemeClr>
                              </a:solidFill>
                              <a:latin typeface="Cambria Math" panose="02040503050406030204" pitchFamily="18" charset="0"/>
                            </a:rPr>
                          </m:ctrlPr>
                        </m:naryPr>
                        <m:sub>
                          <m:r>
                            <a:rPr lang="en-US" sz="1600" i="1">
                              <a:solidFill>
                                <a:schemeClr val="tx1">
                                  <a:lumMod val="85000"/>
                                  <a:lumOff val="15000"/>
                                </a:schemeClr>
                              </a:solidFill>
                              <a:latin typeface="Cambria Math"/>
                            </a:rPr>
                            <m:t>𝑗</m:t>
                          </m:r>
                          <m:r>
                            <a:rPr lang="ru-RU" sz="1600" i="1">
                              <a:solidFill>
                                <a:schemeClr val="tx1">
                                  <a:lumMod val="85000"/>
                                  <a:lumOff val="15000"/>
                                </a:schemeClr>
                              </a:solidFill>
                              <a:latin typeface="Cambria Math"/>
                            </a:rPr>
                            <m:t>=1</m:t>
                          </m:r>
                        </m:sub>
                        <m:sup>
                          <m:sSup>
                            <m:sSupPr>
                              <m:ctrlPr>
                                <a:rPr lang="ru-RU" sz="1600" i="1">
                                  <a:solidFill>
                                    <a:schemeClr val="tx1">
                                      <a:lumMod val="85000"/>
                                      <a:lumOff val="15000"/>
                                    </a:schemeClr>
                                  </a:solidFill>
                                  <a:latin typeface="Cambria Math" panose="02040503050406030204" pitchFamily="18" charset="0"/>
                                </a:rPr>
                              </m:ctrlPr>
                            </m:sSupPr>
                            <m:e>
                              <m:r>
                                <a:rPr lang="ru-RU" sz="1600" i="1">
                                  <a:solidFill>
                                    <a:schemeClr val="tx1">
                                      <a:lumMod val="85000"/>
                                      <a:lumOff val="15000"/>
                                    </a:schemeClr>
                                  </a:solidFill>
                                  <a:latin typeface="Cambria Math"/>
                                </a:rPr>
                                <m:t>𝑘</m:t>
                              </m:r>
                            </m:e>
                            <m:sup>
                              <m:r>
                                <a:rPr lang="ru-RU" sz="1600" i="1">
                                  <a:solidFill>
                                    <a:schemeClr val="tx1">
                                      <a:lumMod val="85000"/>
                                      <a:lumOff val="15000"/>
                                    </a:schemeClr>
                                  </a:solidFill>
                                  <a:latin typeface="Cambria Math"/>
                                </a:rPr>
                                <m:t>1</m:t>
                              </m:r>
                            </m:sup>
                          </m:sSup>
                        </m:sup>
                        <m:e>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𝛼</m:t>
                              </m:r>
                            </m:e>
                            <m:sub>
                              <m:r>
                                <a:rPr lang="ru-RU" sz="1600" i="1">
                                  <a:solidFill>
                                    <a:schemeClr val="tx1">
                                      <a:lumMod val="85000"/>
                                      <a:lumOff val="15000"/>
                                    </a:schemeClr>
                                  </a:solidFill>
                                  <a:latin typeface="Cambria Math"/>
                                </a:rPr>
                                <m:t>0</m:t>
                              </m:r>
                            </m:sub>
                          </m:sSub>
                        </m:e>
                      </m:nary>
                      <m:r>
                        <a:rPr lang="ru-RU" sz="1600" i="1">
                          <a:solidFill>
                            <a:schemeClr val="tx1">
                              <a:lumMod val="85000"/>
                              <a:lumOff val="15000"/>
                            </a:schemeClr>
                          </a:solidFill>
                          <a:latin typeface="Cambria Math"/>
                        </a:rPr>
                        <m:t>𝑙𝑛</m:t>
                      </m:r>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𝑌</m:t>
                          </m:r>
                        </m:e>
                        <m:sub>
                          <m:r>
                            <a:rPr lang="ru-RU" sz="1600" i="1">
                              <a:solidFill>
                                <a:schemeClr val="tx1">
                                  <a:lumMod val="85000"/>
                                  <a:lumOff val="15000"/>
                                </a:schemeClr>
                              </a:solidFill>
                              <a:latin typeface="Cambria Math"/>
                            </a:rPr>
                            <m:t>𝑡</m:t>
                          </m:r>
                          <m:r>
                            <a:rPr lang="ru-RU" sz="1600" i="1">
                              <a:solidFill>
                                <a:schemeClr val="tx1">
                                  <a:lumMod val="85000"/>
                                  <a:lumOff val="15000"/>
                                </a:schemeClr>
                              </a:solidFill>
                              <a:latin typeface="Cambria Math"/>
                            </a:rPr>
                            <m:t>−</m:t>
                          </m:r>
                          <m:r>
                            <a:rPr lang="ru-RU" sz="1600" i="1">
                              <a:solidFill>
                                <a:schemeClr val="tx1">
                                  <a:lumMod val="85000"/>
                                  <a:lumOff val="15000"/>
                                </a:schemeClr>
                              </a:solidFill>
                              <a:latin typeface="Cambria Math"/>
                            </a:rPr>
                            <m:t>𝑗</m:t>
                          </m:r>
                        </m:sub>
                        <m:sup>
                          <m:r>
                            <a:rPr lang="ru-RU" sz="1600" i="1">
                              <a:solidFill>
                                <a:schemeClr val="tx1">
                                  <a:lumMod val="85000"/>
                                  <a:lumOff val="15000"/>
                                </a:schemeClr>
                              </a:solidFill>
                              <a:latin typeface="Cambria Math"/>
                            </a:rPr>
                            <m:t>𝑖</m:t>
                          </m:r>
                        </m:sup>
                      </m:sSubSup>
                      <m:r>
                        <a:rPr lang="ru-RU" sz="1600" i="1">
                          <a:solidFill>
                            <a:schemeClr val="tx1">
                              <a:lumMod val="85000"/>
                              <a:lumOff val="15000"/>
                            </a:schemeClr>
                          </a:solidFill>
                          <a:latin typeface="Cambria Math"/>
                        </a:rPr>
                        <m:t>+</m:t>
                      </m:r>
                      <m:nary>
                        <m:naryPr>
                          <m:chr m:val="∑"/>
                          <m:limLoc m:val="undOvr"/>
                          <m:ctrlPr>
                            <a:rPr lang="ru-RU" sz="1600" i="1">
                              <a:solidFill>
                                <a:schemeClr val="tx1">
                                  <a:lumMod val="85000"/>
                                  <a:lumOff val="15000"/>
                                </a:schemeClr>
                              </a:solidFill>
                              <a:latin typeface="Cambria Math" panose="02040503050406030204" pitchFamily="18" charset="0"/>
                            </a:rPr>
                          </m:ctrlPr>
                        </m:naryPr>
                        <m:sub>
                          <m:r>
                            <a:rPr lang="ru-RU" sz="1600" i="1">
                              <a:solidFill>
                                <a:schemeClr val="tx1">
                                  <a:lumMod val="85000"/>
                                  <a:lumOff val="15000"/>
                                </a:schemeClr>
                              </a:solidFill>
                              <a:latin typeface="Cambria Math"/>
                            </a:rPr>
                            <m:t>𝑗</m:t>
                          </m:r>
                          <m:r>
                            <a:rPr lang="ru-RU" sz="1600" i="1">
                              <a:solidFill>
                                <a:schemeClr val="tx1">
                                  <a:lumMod val="85000"/>
                                  <a:lumOff val="15000"/>
                                </a:schemeClr>
                              </a:solidFill>
                              <a:latin typeface="Cambria Math"/>
                            </a:rPr>
                            <m:t>=1</m:t>
                          </m:r>
                        </m:sub>
                        <m:sup>
                          <m:sSup>
                            <m:sSupPr>
                              <m:ctrlPr>
                                <a:rPr lang="ru-RU" sz="1600" i="1">
                                  <a:solidFill>
                                    <a:schemeClr val="tx1">
                                      <a:lumMod val="85000"/>
                                      <a:lumOff val="15000"/>
                                    </a:schemeClr>
                                  </a:solidFill>
                                  <a:latin typeface="Cambria Math" panose="02040503050406030204" pitchFamily="18" charset="0"/>
                                </a:rPr>
                              </m:ctrlPr>
                            </m:sSupPr>
                            <m:e>
                              <m:r>
                                <a:rPr lang="ru-RU" sz="1600" i="1">
                                  <a:solidFill>
                                    <a:schemeClr val="tx1">
                                      <a:lumMod val="85000"/>
                                      <a:lumOff val="15000"/>
                                    </a:schemeClr>
                                  </a:solidFill>
                                  <a:latin typeface="Cambria Math"/>
                                </a:rPr>
                                <m:t>𝑘</m:t>
                              </m:r>
                            </m:e>
                            <m:sup>
                              <m:r>
                                <a:rPr lang="ru-RU" sz="1600" i="1">
                                  <a:solidFill>
                                    <a:schemeClr val="tx1">
                                      <a:lumMod val="85000"/>
                                      <a:lumOff val="15000"/>
                                    </a:schemeClr>
                                  </a:solidFill>
                                  <a:latin typeface="Cambria Math"/>
                                </a:rPr>
                                <m:t>2</m:t>
                              </m:r>
                            </m:sup>
                          </m:sSup>
                        </m:sup>
                        <m:e>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𝛼</m:t>
                              </m:r>
                            </m:e>
                            <m:sub>
                              <m:r>
                                <a:rPr lang="ru-RU" sz="1600" i="1">
                                  <a:solidFill>
                                    <a:schemeClr val="tx1">
                                      <a:lumMod val="85000"/>
                                      <a:lumOff val="15000"/>
                                    </a:schemeClr>
                                  </a:solidFill>
                                  <a:latin typeface="Cambria Math"/>
                                </a:rPr>
                                <m:t>1</m:t>
                              </m:r>
                            </m:sub>
                          </m:sSub>
                        </m:e>
                      </m:nary>
                      <m:r>
                        <a:rPr lang="ru-RU" sz="1600" i="1">
                          <a:solidFill>
                            <a:schemeClr val="tx1">
                              <a:lumMod val="85000"/>
                              <a:lumOff val="15000"/>
                            </a:schemeClr>
                          </a:solidFill>
                          <a:latin typeface="Cambria Math"/>
                        </a:rPr>
                        <m:t>𝑙𝑛</m:t>
                      </m:r>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𝑋</m:t>
                          </m:r>
                        </m:e>
                        <m:sub>
                          <m:r>
                            <a:rPr lang="ru-RU" sz="1600" i="1">
                              <a:solidFill>
                                <a:schemeClr val="tx1">
                                  <a:lumMod val="85000"/>
                                  <a:lumOff val="15000"/>
                                </a:schemeClr>
                              </a:solidFill>
                              <a:latin typeface="Cambria Math"/>
                            </a:rPr>
                            <m:t>1,</m:t>
                          </m:r>
                          <m:r>
                            <a:rPr lang="ru-RU" sz="1600" i="1">
                              <a:solidFill>
                                <a:schemeClr val="tx1">
                                  <a:lumMod val="85000"/>
                                  <a:lumOff val="15000"/>
                                </a:schemeClr>
                              </a:solidFill>
                              <a:latin typeface="Cambria Math"/>
                            </a:rPr>
                            <m:t>𝑡</m:t>
                          </m:r>
                          <m:r>
                            <a:rPr lang="ru-RU" sz="1600" i="1">
                              <a:solidFill>
                                <a:schemeClr val="tx1">
                                  <a:lumMod val="85000"/>
                                  <a:lumOff val="15000"/>
                                </a:schemeClr>
                              </a:solidFill>
                              <a:latin typeface="Cambria Math"/>
                            </a:rPr>
                            <m:t>−</m:t>
                          </m:r>
                          <m:r>
                            <a:rPr lang="ru-RU" sz="1600" i="1">
                              <a:solidFill>
                                <a:schemeClr val="tx1">
                                  <a:lumMod val="85000"/>
                                  <a:lumOff val="15000"/>
                                </a:schemeClr>
                              </a:solidFill>
                              <a:latin typeface="Cambria Math"/>
                            </a:rPr>
                            <m:t>𝑗</m:t>
                          </m:r>
                        </m:sub>
                        <m:sup>
                          <m:r>
                            <a:rPr lang="ru-RU" sz="1600" i="1">
                              <a:solidFill>
                                <a:schemeClr val="tx1">
                                  <a:lumMod val="85000"/>
                                  <a:lumOff val="15000"/>
                                </a:schemeClr>
                              </a:solidFill>
                              <a:latin typeface="Cambria Math"/>
                            </a:rPr>
                            <m:t>𝑖</m:t>
                          </m:r>
                        </m:sup>
                      </m:sSubSup>
                      <m:r>
                        <a:rPr lang="ru-RU" sz="1600" i="1">
                          <a:solidFill>
                            <a:schemeClr val="tx1">
                              <a:lumMod val="85000"/>
                              <a:lumOff val="15000"/>
                            </a:schemeClr>
                          </a:solidFill>
                          <a:latin typeface="Cambria Math"/>
                        </a:rPr>
                        <m:t>+</m:t>
                      </m:r>
                      <m:nary>
                        <m:naryPr>
                          <m:chr m:val="∑"/>
                          <m:limLoc m:val="undOvr"/>
                          <m:ctrlPr>
                            <a:rPr lang="ru-RU" sz="1600" i="1">
                              <a:solidFill>
                                <a:schemeClr val="tx1">
                                  <a:lumMod val="85000"/>
                                  <a:lumOff val="15000"/>
                                </a:schemeClr>
                              </a:solidFill>
                              <a:latin typeface="Cambria Math" panose="02040503050406030204" pitchFamily="18" charset="0"/>
                            </a:rPr>
                          </m:ctrlPr>
                        </m:naryPr>
                        <m:sub>
                          <m:r>
                            <a:rPr lang="ru-RU" sz="1600" i="1">
                              <a:solidFill>
                                <a:schemeClr val="tx1">
                                  <a:lumMod val="85000"/>
                                  <a:lumOff val="15000"/>
                                </a:schemeClr>
                              </a:solidFill>
                              <a:latin typeface="Cambria Math"/>
                            </a:rPr>
                            <m:t>𝑗</m:t>
                          </m:r>
                          <m:r>
                            <a:rPr lang="ru-RU" sz="1600" i="1">
                              <a:solidFill>
                                <a:schemeClr val="tx1">
                                  <a:lumMod val="85000"/>
                                  <a:lumOff val="15000"/>
                                </a:schemeClr>
                              </a:solidFill>
                              <a:latin typeface="Cambria Math"/>
                            </a:rPr>
                            <m:t>=1</m:t>
                          </m:r>
                        </m:sub>
                        <m:sup>
                          <m:sSup>
                            <m:sSupPr>
                              <m:ctrlPr>
                                <a:rPr lang="ru-RU" sz="1600" i="1">
                                  <a:solidFill>
                                    <a:schemeClr val="tx1">
                                      <a:lumMod val="85000"/>
                                      <a:lumOff val="15000"/>
                                    </a:schemeClr>
                                  </a:solidFill>
                                  <a:latin typeface="Cambria Math" panose="02040503050406030204" pitchFamily="18" charset="0"/>
                                </a:rPr>
                              </m:ctrlPr>
                            </m:sSupPr>
                            <m:e>
                              <m:r>
                                <a:rPr lang="ru-RU" sz="1600" i="1">
                                  <a:solidFill>
                                    <a:schemeClr val="tx1">
                                      <a:lumMod val="85000"/>
                                      <a:lumOff val="15000"/>
                                    </a:schemeClr>
                                  </a:solidFill>
                                  <a:latin typeface="Cambria Math"/>
                                </a:rPr>
                                <m:t>𝑘</m:t>
                              </m:r>
                            </m:e>
                            <m:sup>
                              <m:r>
                                <a:rPr lang="ru-RU" sz="1600" i="1">
                                  <a:solidFill>
                                    <a:schemeClr val="tx1">
                                      <a:lumMod val="85000"/>
                                      <a:lumOff val="15000"/>
                                    </a:schemeClr>
                                  </a:solidFill>
                                  <a:latin typeface="Cambria Math"/>
                                </a:rPr>
                                <m:t>3</m:t>
                              </m:r>
                            </m:sup>
                          </m:sSup>
                        </m:sup>
                        <m:e>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𝛼</m:t>
                              </m:r>
                            </m:e>
                            <m:sub>
                              <m:r>
                                <a:rPr lang="ru-RU" sz="1600" i="1">
                                  <a:solidFill>
                                    <a:schemeClr val="tx1">
                                      <a:lumMod val="85000"/>
                                      <a:lumOff val="15000"/>
                                    </a:schemeClr>
                                  </a:solidFill>
                                  <a:latin typeface="Cambria Math"/>
                                </a:rPr>
                                <m:t>2</m:t>
                              </m:r>
                            </m:sub>
                          </m:sSub>
                        </m:e>
                      </m:nary>
                      <m:r>
                        <a:rPr lang="ru-RU" sz="1600" i="1">
                          <a:solidFill>
                            <a:schemeClr val="tx1">
                              <a:lumMod val="85000"/>
                              <a:lumOff val="15000"/>
                            </a:schemeClr>
                          </a:solidFill>
                          <a:latin typeface="Cambria Math"/>
                        </a:rPr>
                        <m:t>𝑙𝑛</m:t>
                      </m:r>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𝑋</m:t>
                          </m:r>
                        </m:e>
                        <m:sub>
                          <m:r>
                            <a:rPr lang="ru-RU" sz="1600" i="1">
                              <a:solidFill>
                                <a:schemeClr val="tx1">
                                  <a:lumMod val="85000"/>
                                  <a:lumOff val="15000"/>
                                </a:schemeClr>
                              </a:solidFill>
                              <a:latin typeface="Cambria Math"/>
                            </a:rPr>
                            <m:t>2,</m:t>
                          </m:r>
                          <m:r>
                            <a:rPr lang="ru-RU" sz="1600" i="1">
                              <a:solidFill>
                                <a:schemeClr val="tx1">
                                  <a:lumMod val="85000"/>
                                  <a:lumOff val="15000"/>
                                </a:schemeClr>
                              </a:solidFill>
                              <a:latin typeface="Cambria Math"/>
                            </a:rPr>
                            <m:t>𝑡</m:t>
                          </m:r>
                          <m:r>
                            <a:rPr lang="ru-RU" sz="1600" i="1">
                              <a:solidFill>
                                <a:schemeClr val="tx1">
                                  <a:lumMod val="85000"/>
                                  <a:lumOff val="15000"/>
                                </a:schemeClr>
                              </a:solidFill>
                              <a:latin typeface="Cambria Math"/>
                            </a:rPr>
                            <m:t>−</m:t>
                          </m:r>
                          <m:r>
                            <a:rPr lang="ru-RU" sz="1600" i="1">
                              <a:solidFill>
                                <a:schemeClr val="tx1">
                                  <a:lumMod val="85000"/>
                                  <a:lumOff val="15000"/>
                                </a:schemeClr>
                              </a:solidFill>
                              <a:latin typeface="Cambria Math"/>
                            </a:rPr>
                            <m:t>𝑗</m:t>
                          </m:r>
                        </m:sub>
                        <m:sup>
                          <m:r>
                            <a:rPr lang="ru-RU" sz="1600" i="1">
                              <a:solidFill>
                                <a:schemeClr val="tx1">
                                  <a:lumMod val="85000"/>
                                  <a:lumOff val="15000"/>
                                </a:schemeClr>
                              </a:solidFill>
                              <a:latin typeface="Cambria Math"/>
                            </a:rPr>
                            <m:t>𝑖</m:t>
                          </m:r>
                        </m:sup>
                      </m:sSubSup>
                      <m:r>
                        <a:rPr lang="ru-RU" sz="1600" i="1">
                          <a:solidFill>
                            <a:schemeClr val="tx1">
                              <a:lumMod val="85000"/>
                              <a:lumOff val="15000"/>
                            </a:schemeClr>
                          </a:solidFill>
                          <a:latin typeface="Cambria Math"/>
                        </a:rPr>
                        <m:t>+</m:t>
                      </m:r>
                      <m:nary>
                        <m:naryPr>
                          <m:chr m:val="∑"/>
                          <m:limLoc m:val="undOvr"/>
                          <m:ctrlPr>
                            <a:rPr lang="ru-RU" sz="1600" i="1">
                              <a:solidFill>
                                <a:schemeClr val="tx1">
                                  <a:lumMod val="85000"/>
                                  <a:lumOff val="15000"/>
                                </a:schemeClr>
                              </a:solidFill>
                              <a:latin typeface="Cambria Math" panose="02040503050406030204" pitchFamily="18" charset="0"/>
                            </a:rPr>
                          </m:ctrlPr>
                        </m:naryPr>
                        <m:sub>
                          <m:r>
                            <a:rPr lang="ru-RU" sz="1600" i="1">
                              <a:solidFill>
                                <a:schemeClr val="tx1">
                                  <a:lumMod val="85000"/>
                                  <a:lumOff val="15000"/>
                                </a:schemeClr>
                              </a:solidFill>
                              <a:latin typeface="Cambria Math"/>
                            </a:rPr>
                            <m:t>𝑗</m:t>
                          </m:r>
                          <m:r>
                            <a:rPr lang="ru-RU" sz="1600" i="1">
                              <a:solidFill>
                                <a:schemeClr val="tx1">
                                  <a:lumMod val="85000"/>
                                  <a:lumOff val="15000"/>
                                </a:schemeClr>
                              </a:solidFill>
                              <a:latin typeface="Cambria Math"/>
                            </a:rPr>
                            <m:t>=1</m:t>
                          </m:r>
                        </m:sub>
                        <m:sup>
                          <m:sSup>
                            <m:sSupPr>
                              <m:ctrlPr>
                                <a:rPr lang="ru-RU" sz="1600" i="1">
                                  <a:solidFill>
                                    <a:schemeClr val="tx1">
                                      <a:lumMod val="85000"/>
                                      <a:lumOff val="15000"/>
                                    </a:schemeClr>
                                  </a:solidFill>
                                  <a:latin typeface="Cambria Math" panose="02040503050406030204" pitchFamily="18" charset="0"/>
                                </a:rPr>
                              </m:ctrlPr>
                            </m:sSupPr>
                            <m:e>
                              <m:r>
                                <a:rPr lang="ru-RU" sz="1600" i="1">
                                  <a:solidFill>
                                    <a:schemeClr val="tx1">
                                      <a:lumMod val="85000"/>
                                      <a:lumOff val="15000"/>
                                    </a:schemeClr>
                                  </a:solidFill>
                                  <a:latin typeface="Cambria Math"/>
                                </a:rPr>
                                <m:t>𝑘</m:t>
                              </m:r>
                            </m:e>
                            <m:sup>
                              <m:r>
                                <a:rPr lang="ru-RU" sz="1600" i="1">
                                  <a:solidFill>
                                    <a:schemeClr val="tx1">
                                      <a:lumMod val="85000"/>
                                      <a:lumOff val="15000"/>
                                    </a:schemeClr>
                                  </a:solidFill>
                                  <a:latin typeface="Cambria Math"/>
                                </a:rPr>
                                <m:t>4</m:t>
                              </m:r>
                            </m:sup>
                          </m:sSup>
                        </m:sup>
                        <m:e>
                          <m:sSub>
                            <m:sSubPr>
                              <m:ctrlPr>
                                <a:rPr lang="ru-RU" sz="1600" i="1">
                                  <a:solidFill>
                                    <a:schemeClr val="tx1">
                                      <a:lumMod val="85000"/>
                                      <a:lumOff val="15000"/>
                                    </a:schemeClr>
                                  </a:solidFill>
                                  <a:latin typeface="Cambria Math" panose="02040503050406030204" pitchFamily="18" charset="0"/>
                                </a:rPr>
                              </m:ctrlPr>
                            </m:sSubPr>
                            <m:e>
                              <m:r>
                                <a:rPr lang="ru-RU" sz="1600" i="1">
                                  <a:solidFill>
                                    <a:schemeClr val="tx1">
                                      <a:lumMod val="85000"/>
                                      <a:lumOff val="15000"/>
                                    </a:schemeClr>
                                  </a:solidFill>
                                  <a:latin typeface="Cambria Math"/>
                                </a:rPr>
                                <m:t>𝛼</m:t>
                              </m:r>
                            </m:e>
                            <m:sub>
                              <m:r>
                                <a:rPr lang="ru-RU" sz="1600" i="1">
                                  <a:solidFill>
                                    <a:schemeClr val="tx1">
                                      <a:lumMod val="85000"/>
                                      <a:lumOff val="15000"/>
                                    </a:schemeClr>
                                  </a:solidFill>
                                  <a:latin typeface="Cambria Math"/>
                                </a:rPr>
                                <m:t>3</m:t>
                              </m:r>
                            </m:sub>
                          </m:sSub>
                        </m:e>
                      </m:nary>
                      <m:r>
                        <a:rPr lang="ru-RU" sz="1600" i="1">
                          <a:solidFill>
                            <a:schemeClr val="tx1">
                              <a:lumMod val="85000"/>
                              <a:lumOff val="15000"/>
                            </a:schemeClr>
                          </a:solidFill>
                          <a:latin typeface="Cambria Math"/>
                        </a:rPr>
                        <m:t>𝑙𝑛</m:t>
                      </m:r>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𝑋</m:t>
                          </m:r>
                        </m:e>
                        <m:sub>
                          <m:r>
                            <a:rPr lang="ru-RU" sz="1600" i="1">
                              <a:solidFill>
                                <a:schemeClr val="tx1">
                                  <a:lumMod val="85000"/>
                                  <a:lumOff val="15000"/>
                                </a:schemeClr>
                              </a:solidFill>
                              <a:latin typeface="Cambria Math"/>
                            </a:rPr>
                            <m:t>3,</m:t>
                          </m:r>
                          <m:r>
                            <a:rPr lang="ru-RU" sz="1600" i="1">
                              <a:solidFill>
                                <a:schemeClr val="tx1">
                                  <a:lumMod val="85000"/>
                                  <a:lumOff val="15000"/>
                                </a:schemeClr>
                              </a:solidFill>
                              <a:latin typeface="Cambria Math"/>
                            </a:rPr>
                            <m:t>𝑡</m:t>
                          </m:r>
                          <m:r>
                            <a:rPr lang="ru-RU" sz="1600" i="1">
                              <a:solidFill>
                                <a:schemeClr val="tx1">
                                  <a:lumMod val="85000"/>
                                  <a:lumOff val="15000"/>
                                </a:schemeClr>
                              </a:solidFill>
                              <a:latin typeface="Cambria Math"/>
                            </a:rPr>
                            <m:t>−</m:t>
                          </m:r>
                          <m:r>
                            <a:rPr lang="ru-RU" sz="1600" i="1">
                              <a:solidFill>
                                <a:schemeClr val="tx1">
                                  <a:lumMod val="85000"/>
                                  <a:lumOff val="15000"/>
                                </a:schemeClr>
                              </a:solidFill>
                              <a:latin typeface="Cambria Math"/>
                            </a:rPr>
                            <m:t>𝑗</m:t>
                          </m:r>
                        </m:sub>
                        <m:sup>
                          <m:r>
                            <a:rPr lang="ru-RU" sz="1600" i="1">
                              <a:solidFill>
                                <a:schemeClr val="tx1">
                                  <a:lumMod val="85000"/>
                                  <a:lumOff val="15000"/>
                                </a:schemeClr>
                              </a:solidFill>
                              <a:latin typeface="Cambria Math"/>
                            </a:rPr>
                            <m:t>𝑖</m:t>
                          </m:r>
                        </m:sup>
                      </m:sSubSup>
                    </m:oMath>
                  </m:oMathPara>
                </a14:m>
                <a:endParaRPr lang="ru-RU" sz="1600" dirty="0"/>
              </a:p>
            </p:txBody>
          </p:sp>
        </mc:Choice>
        <mc:Fallback xmlns="">
          <p:sp>
            <p:nvSpPr>
              <p:cNvPr id="3" name="Текст 2"/>
              <p:cNvSpPr>
                <a:spLocks noGrp="1" noRot="1" noChangeAspect="1" noMove="1" noResize="1" noEditPoints="1" noAdjustHandles="1" noChangeArrowheads="1" noChangeShapeType="1" noTextEdit="1"/>
              </p:cNvSpPr>
              <p:nvPr>
                <p:ph type="body" idx="4294967295"/>
              </p:nvPr>
            </p:nvSpPr>
            <p:spPr>
              <a:xfrm>
                <a:off x="395536" y="1052513"/>
                <a:ext cx="8246814" cy="5616575"/>
              </a:xfrm>
              <a:blipFill rotWithShape="1">
                <a:blip r:embed="rId2"/>
                <a:stretch>
                  <a:fillRect t="-109"/>
                </a:stretch>
              </a:blipFill>
            </p:spPr>
            <p:txBody>
              <a:bodyPr/>
              <a:lstStyle/>
              <a:p>
                <a:r>
                  <a:rPr lang="ru-RU">
                    <a:noFill/>
                  </a:rPr>
                  <a:t> </a:t>
                </a:r>
              </a:p>
            </p:txBody>
          </p:sp>
        </mc:Fallback>
      </mc:AlternateContent>
    </p:spTree>
    <p:extLst>
      <p:ext uri="{BB962C8B-B14F-4D97-AF65-F5344CB8AC3E}">
        <p14:creationId xmlns:p14="http://schemas.microsoft.com/office/powerpoint/2010/main" val="2702963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17</a:t>
            </a:fld>
            <a:endParaRPr lang="ru-RU" dirty="0"/>
          </a:p>
        </p:txBody>
      </p:sp>
      <p:sp>
        <p:nvSpPr>
          <p:cNvPr id="2" name="Заголовок 1"/>
          <p:cNvSpPr>
            <a:spLocks noGrp="1"/>
          </p:cNvSpPr>
          <p:nvPr>
            <p:ph type="title" idx="4294967295"/>
          </p:nvPr>
        </p:nvSpPr>
        <p:spPr>
          <a:xfrm>
            <a:off x="0" y="188913"/>
            <a:ext cx="8353425" cy="792162"/>
          </a:xfrm>
        </p:spPr>
        <p:txBody>
          <a:bodyPr tIns="0">
            <a:noAutofit/>
          </a:bodyPr>
          <a:lstStyle/>
          <a:p>
            <a:pPr algn="l">
              <a:lnSpc>
                <a:spcPct val="80000"/>
              </a:lnSpc>
            </a:pPr>
            <a:r>
              <a:rPr lang="en-US" sz="2800" i="1" dirty="0">
                <a:effectLst/>
                <a:latin typeface="+mj-lt"/>
              </a:rPr>
              <a:t>Date and analysis of the primary data</a:t>
            </a:r>
            <a:r>
              <a:rPr lang="ru-RU" sz="2800" dirty="0">
                <a:effectLst/>
                <a:latin typeface="+mj-lt"/>
              </a:rPr>
              <a:t/>
            </a:r>
            <a:br>
              <a:rPr lang="ru-RU" sz="2800" dirty="0">
                <a:effectLst/>
                <a:latin typeface="+mj-lt"/>
              </a:rPr>
            </a:br>
            <a:r>
              <a:rPr lang="ru-RU" sz="2800" i="1" dirty="0">
                <a:effectLst/>
                <a:latin typeface="+mj-lt"/>
              </a:rPr>
              <a:t>Данные и анализ исходных данных</a:t>
            </a:r>
            <a:endParaRPr lang="ru-RU" sz="2800" dirty="0">
              <a:effectLst/>
              <a:latin typeface="+mj-lt"/>
            </a:endParaRPr>
          </a:p>
        </p:txBody>
      </p:sp>
      <p:sp>
        <p:nvSpPr>
          <p:cNvPr id="3" name="Текст 2"/>
          <p:cNvSpPr>
            <a:spLocks noGrp="1"/>
          </p:cNvSpPr>
          <p:nvPr>
            <p:ph type="body" idx="4294967295"/>
          </p:nvPr>
        </p:nvSpPr>
        <p:spPr>
          <a:xfrm>
            <a:off x="179512" y="1052513"/>
            <a:ext cx="8568952" cy="3528615"/>
          </a:xfrm>
        </p:spPr>
        <p:txBody>
          <a:bodyPr>
            <a:noAutofit/>
          </a:bodyPr>
          <a:lstStyle/>
          <a:p>
            <a:pPr marL="0" indent="0">
              <a:buNone/>
            </a:pPr>
            <a:r>
              <a:rPr lang="ru-RU" sz="1200" dirty="0">
                <a:solidFill>
                  <a:schemeClr val="tx1">
                    <a:lumMod val="85000"/>
                    <a:lumOff val="15000"/>
                  </a:schemeClr>
                </a:solidFill>
                <a:latin typeface="+mn-lt"/>
              </a:rPr>
              <a:t>Работа с исходными данными состояла из двух этапов: </a:t>
            </a:r>
            <a:endParaRPr lang="ru-RU" sz="1200" dirty="0" smtClean="0">
              <a:solidFill>
                <a:schemeClr val="tx1">
                  <a:lumMod val="85000"/>
                  <a:lumOff val="15000"/>
                </a:schemeClr>
              </a:solidFill>
              <a:latin typeface="+mn-lt"/>
            </a:endParaRPr>
          </a:p>
          <a:p>
            <a:pPr marL="585787" lvl="1" indent="0">
              <a:spcBef>
                <a:spcPts val="600"/>
              </a:spcBef>
              <a:buNone/>
            </a:pPr>
            <a:r>
              <a:rPr lang="ru-RU" sz="1200" dirty="0" smtClean="0">
                <a:solidFill>
                  <a:schemeClr val="tx1">
                    <a:lumMod val="85000"/>
                    <a:lumOff val="15000"/>
                  </a:schemeClr>
                </a:solidFill>
                <a:latin typeface="+mn-lt"/>
              </a:rPr>
              <a:t>а</a:t>
            </a:r>
            <a:r>
              <a:rPr lang="ru-RU" sz="1200" dirty="0">
                <a:solidFill>
                  <a:schemeClr val="tx1">
                    <a:lumMod val="85000"/>
                    <a:lumOff val="15000"/>
                  </a:schemeClr>
                </a:solidFill>
                <a:latin typeface="+mn-lt"/>
              </a:rPr>
              <a:t>) сбор статистической информации для выбранных эндогенных и экзогенных переменных, которые соответствуют анализируемому процессу и отражают сущность проблемы; </a:t>
            </a:r>
            <a:endParaRPr lang="ru-RU" sz="1200" dirty="0" smtClean="0">
              <a:solidFill>
                <a:schemeClr val="tx1">
                  <a:lumMod val="85000"/>
                  <a:lumOff val="15000"/>
                </a:schemeClr>
              </a:solidFill>
              <a:latin typeface="+mn-lt"/>
            </a:endParaRPr>
          </a:p>
          <a:p>
            <a:pPr marL="585787" lvl="1" indent="0">
              <a:spcBef>
                <a:spcPts val="600"/>
              </a:spcBef>
              <a:buNone/>
            </a:pPr>
            <a:r>
              <a:rPr lang="ru-RU" sz="1200" dirty="0" smtClean="0">
                <a:solidFill>
                  <a:schemeClr val="tx1">
                    <a:lumMod val="85000"/>
                    <a:lumOff val="15000"/>
                  </a:schemeClr>
                </a:solidFill>
                <a:latin typeface="+mn-lt"/>
              </a:rPr>
              <a:t>в</a:t>
            </a:r>
            <a:r>
              <a:rPr lang="ru-RU" sz="1200" dirty="0">
                <a:solidFill>
                  <a:schemeClr val="tx1">
                    <a:lumMod val="85000"/>
                    <a:lumOff val="15000"/>
                  </a:schemeClr>
                </a:solidFill>
                <a:latin typeface="+mn-lt"/>
              </a:rPr>
              <a:t>) обработка статистической информации для использования в модели.</a:t>
            </a:r>
          </a:p>
          <a:p>
            <a:pPr marL="0" indent="0">
              <a:buNone/>
            </a:pPr>
            <a:endParaRPr lang="ru-RU" sz="1200" dirty="0" smtClean="0">
              <a:solidFill>
                <a:schemeClr val="tx1">
                  <a:lumMod val="85000"/>
                  <a:lumOff val="15000"/>
                </a:schemeClr>
              </a:solidFill>
              <a:latin typeface="+mn-lt"/>
            </a:endParaRPr>
          </a:p>
          <a:p>
            <a:pPr marL="0" indent="0">
              <a:buNone/>
            </a:pPr>
            <a:r>
              <a:rPr lang="ru-RU" sz="1200" dirty="0" smtClean="0">
                <a:solidFill>
                  <a:schemeClr val="tx1">
                    <a:lumMod val="85000"/>
                    <a:lumOff val="15000"/>
                  </a:schemeClr>
                </a:solidFill>
                <a:latin typeface="+mn-lt"/>
              </a:rPr>
              <a:t>Первичная </a:t>
            </a:r>
            <a:r>
              <a:rPr lang="ru-RU" sz="1200" dirty="0">
                <a:solidFill>
                  <a:schemeClr val="tx1">
                    <a:lumMod val="85000"/>
                    <a:lumOff val="15000"/>
                  </a:schemeClr>
                </a:solidFill>
                <a:latin typeface="+mn-lt"/>
              </a:rPr>
              <a:t>статистическая информация по эндогенным и экзогенным переменным собрана по странам мира за период с 1998 по 2015 год. Данные были взяты из следующих источников: </a:t>
            </a:r>
            <a:endParaRPr lang="ru-RU" sz="1200" dirty="0" smtClean="0">
              <a:solidFill>
                <a:schemeClr val="tx1">
                  <a:lumMod val="85000"/>
                  <a:lumOff val="15000"/>
                </a:schemeClr>
              </a:solidFill>
              <a:latin typeface="+mn-lt"/>
            </a:endParaRPr>
          </a:p>
          <a:p>
            <a:pPr marL="457200" lvl="1" indent="0">
              <a:buNone/>
            </a:pPr>
            <a:r>
              <a:rPr lang="en-US" sz="1200" dirty="0" err="1" smtClean="0">
                <a:solidFill>
                  <a:schemeClr val="tx1">
                    <a:lumMod val="85000"/>
                    <a:lumOff val="15000"/>
                  </a:schemeClr>
                </a:solidFill>
                <a:latin typeface="+mn-lt"/>
              </a:rPr>
              <a:t>EuromonitorPassportDatabase</a:t>
            </a:r>
            <a:r>
              <a:rPr lang="ru-RU" sz="1200" dirty="0">
                <a:solidFill>
                  <a:schemeClr val="tx1">
                    <a:lumMod val="85000"/>
                    <a:lumOff val="15000"/>
                  </a:schemeClr>
                </a:solidFill>
                <a:latin typeface="+mn-lt"/>
              </a:rPr>
              <a:t>, </a:t>
            </a:r>
            <a:endParaRPr lang="ru-RU" sz="1200" dirty="0" smtClean="0">
              <a:solidFill>
                <a:schemeClr val="tx1">
                  <a:lumMod val="85000"/>
                  <a:lumOff val="15000"/>
                </a:schemeClr>
              </a:solidFill>
              <a:latin typeface="+mn-lt"/>
            </a:endParaRPr>
          </a:p>
          <a:p>
            <a:pPr marL="457200" lvl="1" indent="0">
              <a:buNone/>
            </a:pPr>
            <a:r>
              <a:rPr lang="en-US" sz="1200" u="sng" dirty="0" smtClean="0">
                <a:solidFill>
                  <a:schemeClr val="tx1">
                    <a:lumMod val="85000"/>
                    <a:lumOff val="15000"/>
                  </a:schemeClr>
                </a:solidFill>
                <a:latin typeface="+mn-lt"/>
                <a:hlinkClick r:id="rId2"/>
              </a:rPr>
              <a:t>http</a:t>
            </a:r>
            <a:r>
              <a:rPr lang="ru-RU" sz="1200" u="sng" dirty="0">
                <a:solidFill>
                  <a:schemeClr val="tx1">
                    <a:lumMod val="85000"/>
                    <a:lumOff val="15000"/>
                  </a:schemeClr>
                </a:solidFill>
                <a:latin typeface="+mn-lt"/>
                <a:hlinkClick r:id="rId2"/>
              </a:rPr>
              <a:t>://</a:t>
            </a:r>
            <a:r>
              <a:rPr lang="en-US" sz="1200" u="sng" dirty="0">
                <a:solidFill>
                  <a:schemeClr val="tx1">
                    <a:lumMod val="85000"/>
                    <a:lumOff val="15000"/>
                  </a:schemeClr>
                </a:solidFill>
                <a:latin typeface="+mn-lt"/>
                <a:hlinkClick r:id="rId2"/>
              </a:rPr>
              <a:t>www</a:t>
            </a:r>
            <a:r>
              <a:rPr lang="ru-RU" sz="1200" u="sng" dirty="0">
                <a:solidFill>
                  <a:schemeClr val="tx1">
                    <a:lumMod val="85000"/>
                    <a:lumOff val="15000"/>
                  </a:schemeClr>
                </a:solidFill>
                <a:latin typeface="+mn-lt"/>
                <a:hlinkClick r:id="rId2"/>
              </a:rPr>
              <a:t>.</a:t>
            </a:r>
            <a:r>
              <a:rPr lang="en-US" sz="1200" u="sng" dirty="0" err="1">
                <a:solidFill>
                  <a:schemeClr val="tx1">
                    <a:lumMod val="85000"/>
                    <a:lumOff val="15000"/>
                  </a:schemeClr>
                </a:solidFill>
                <a:latin typeface="+mn-lt"/>
                <a:hlinkClick r:id="rId2"/>
              </a:rPr>
              <a:t>euromonitor</a:t>
            </a:r>
            <a:r>
              <a:rPr lang="ru-RU" sz="1200" u="sng" dirty="0">
                <a:solidFill>
                  <a:schemeClr val="tx1">
                    <a:lumMod val="85000"/>
                    <a:lumOff val="15000"/>
                  </a:schemeClr>
                </a:solidFill>
                <a:latin typeface="+mn-lt"/>
                <a:hlinkClick r:id="rId2"/>
              </a:rPr>
              <a:t>.</a:t>
            </a:r>
            <a:r>
              <a:rPr lang="en-US" sz="1200" u="sng" dirty="0">
                <a:solidFill>
                  <a:schemeClr val="tx1">
                    <a:lumMod val="85000"/>
                    <a:lumOff val="15000"/>
                  </a:schemeClr>
                </a:solidFill>
                <a:latin typeface="+mn-lt"/>
                <a:hlinkClick r:id="rId2"/>
              </a:rPr>
              <a:t>com</a:t>
            </a:r>
            <a:r>
              <a:rPr lang="ru-RU" sz="1200" u="sng" dirty="0">
                <a:solidFill>
                  <a:schemeClr val="tx1">
                    <a:lumMod val="85000"/>
                    <a:lumOff val="15000"/>
                  </a:schemeClr>
                </a:solidFill>
                <a:latin typeface="+mn-lt"/>
                <a:hlinkClick r:id="rId2"/>
              </a:rPr>
              <a:t>/</a:t>
            </a:r>
            <a:r>
              <a:rPr lang="ru-RU" sz="1200" dirty="0">
                <a:solidFill>
                  <a:schemeClr val="tx1">
                    <a:lumMod val="85000"/>
                    <a:lumOff val="15000"/>
                  </a:schemeClr>
                </a:solidFill>
                <a:latin typeface="+mn-lt"/>
              </a:rPr>
              <a:t>; </a:t>
            </a:r>
            <a:endParaRPr lang="ru-RU" sz="1200" dirty="0" smtClean="0">
              <a:solidFill>
                <a:schemeClr val="tx1">
                  <a:lumMod val="85000"/>
                  <a:lumOff val="15000"/>
                </a:schemeClr>
              </a:solidFill>
              <a:latin typeface="+mn-lt"/>
            </a:endParaRPr>
          </a:p>
          <a:p>
            <a:pPr marL="457200" lvl="1" indent="0">
              <a:buNone/>
            </a:pPr>
            <a:r>
              <a:rPr lang="en-US" sz="1200" dirty="0" err="1" smtClean="0">
                <a:solidFill>
                  <a:schemeClr val="tx1">
                    <a:lumMod val="85000"/>
                    <a:lumOff val="15000"/>
                  </a:schemeClr>
                </a:solidFill>
                <a:latin typeface="+mn-lt"/>
              </a:rPr>
              <a:t>WorldBankOpenData</a:t>
            </a:r>
            <a:r>
              <a:rPr lang="ru-RU" sz="1200" dirty="0">
                <a:solidFill>
                  <a:schemeClr val="tx1">
                    <a:lumMod val="85000"/>
                    <a:lumOff val="15000"/>
                  </a:schemeClr>
                </a:solidFill>
                <a:latin typeface="+mn-lt"/>
              </a:rPr>
              <a:t>, </a:t>
            </a:r>
            <a:endParaRPr lang="ru-RU" sz="1200" dirty="0" smtClean="0">
              <a:solidFill>
                <a:schemeClr val="tx1">
                  <a:lumMod val="85000"/>
                  <a:lumOff val="15000"/>
                </a:schemeClr>
              </a:solidFill>
              <a:latin typeface="+mn-lt"/>
            </a:endParaRPr>
          </a:p>
          <a:p>
            <a:pPr marL="457200" lvl="1" indent="0">
              <a:buNone/>
            </a:pPr>
            <a:r>
              <a:rPr lang="en-US" sz="1200" dirty="0" smtClean="0">
                <a:solidFill>
                  <a:schemeClr val="tx1">
                    <a:lumMod val="85000"/>
                    <a:lumOff val="15000"/>
                  </a:schemeClr>
                </a:solidFill>
                <a:latin typeface="+mn-lt"/>
              </a:rPr>
              <a:t>http</a:t>
            </a:r>
            <a:r>
              <a:rPr lang="ru-RU" sz="1200" dirty="0">
                <a:solidFill>
                  <a:schemeClr val="tx1">
                    <a:lumMod val="85000"/>
                    <a:lumOff val="15000"/>
                  </a:schemeClr>
                </a:solidFill>
                <a:latin typeface="+mn-lt"/>
              </a:rPr>
              <a:t>://</a:t>
            </a:r>
            <a:r>
              <a:rPr lang="en-US" sz="1200" dirty="0">
                <a:solidFill>
                  <a:schemeClr val="tx1">
                    <a:lumMod val="85000"/>
                    <a:lumOff val="15000"/>
                  </a:schemeClr>
                </a:solidFill>
                <a:latin typeface="+mn-lt"/>
              </a:rPr>
              <a:t>data</a:t>
            </a:r>
            <a:r>
              <a:rPr lang="ru-RU" sz="1200" dirty="0">
                <a:solidFill>
                  <a:schemeClr val="tx1">
                    <a:lumMod val="85000"/>
                    <a:lumOff val="15000"/>
                  </a:schemeClr>
                </a:solidFill>
                <a:latin typeface="+mn-lt"/>
              </a:rPr>
              <a:t>.</a:t>
            </a:r>
            <a:r>
              <a:rPr lang="en-US" sz="1200" dirty="0" err="1">
                <a:solidFill>
                  <a:schemeClr val="tx1">
                    <a:lumMod val="85000"/>
                    <a:lumOff val="15000"/>
                  </a:schemeClr>
                </a:solidFill>
                <a:latin typeface="+mn-lt"/>
              </a:rPr>
              <a:t>worldbank</a:t>
            </a:r>
            <a:r>
              <a:rPr lang="ru-RU" sz="1200" dirty="0">
                <a:solidFill>
                  <a:schemeClr val="tx1">
                    <a:lumMod val="85000"/>
                    <a:lumOff val="15000"/>
                  </a:schemeClr>
                </a:solidFill>
                <a:latin typeface="+mn-lt"/>
              </a:rPr>
              <a:t>.</a:t>
            </a:r>
            <a:r>
              <a:rPr lang="en-US" sz="1200" dirty="0">
                <a:solidFill>
                  <a:schemeClr val="tx1">
                    <a:lumMod val="85000"/>
                    <a:lumOff val="15000"/>
                  </a:schemeClr>
                </a:solidFill>
                <a:latin typeface="+mn-lt"/>
              </a:rPr>
              <a:t>org</a:t>
            </a:r>
            <a:r>
              <a:rPr lang="ru-RU" sz="1200" dirty="0">
                <a:solidFill>
                  <a:schemeClr val="tx1">
                    <a:lumMod val="85000"/>
                    <a:lumOff val="15000"/>
                  </a:schemeClr>
                </a:solidFill>
                <a:latin typeface="+mn-lt"/>
              </a:rPr>
              <a:t>/.</a:t>
            </a:r>
          </a:p>
          <a:p>
            <a:pPr marL="0" indent="0">
              <a:buNone/>
            </a:pPr>
            <a:r>
              <a:rPr lang="ru-RU" sz="1200" dirty="0">
                <a:solidFill>
                  <a:schemeClr val="tx1">
                    <a:lumMod val="85000"/>
                    <a:lumOff val="15000"/>
                  </a:schemeClr>
                </a:solidFill>
                <a:latin typeface="+mn-lt"/>
              </a:rPr>
              <a:t> Эндогенные и экзогенные параметры для окружающей среды планеты определялись на основе первичной </a:t>
            </a:r>
            <a:r>
              <a:rPr lang="ru-RU" sz="1200" dirty="0" err="1">
                <a:solidFill>
                  <a:schemeClr val="tx1">
                    <a:lumMod val="85000"/>
                    <a:lumOff val="15000"/>
                  </a:schemeClr>
                </a:solidFill>
                <a:latin typeface="+mn-lt"/>
              </a:rPr>
              <a:t>страновой</a:t>
            </a:r>
            <a:r>
              <a:rPr lang="ru-RU" sz="1200" dirty="0">
                <a:solidFill>
                  <a:schemeClr val="tx1">
                    <a:lumMod val="85000"/>
                    <a:lumOff val="15000"/>
                  </a:schemeClr>
                </a:solidFill>
                <a:latin typeface="+mn-lt"/>
              </a:rPr>
              <a:t> статистической информации как среднегеометрическое показателей стран мира в году </a:t>
            </a:r>
            <a:r>
              <a:rPr lang="en-US" sz="1200" i="1" dirty="0">
                <a:solidFill>
                  <a:schemeClr val="tx1">
                    <a:lumMod val="85000"/>
                    <a:lumOff val="15000"/>
                  </a:schemeClr>
                </a:solidFill>
                <a:latin typeface="+mn-lt"/>
              </a:rPr>
              <a:t>t</a:t>
            </a:r>
            <a:r>
              <a:rPr lang="ru-RU" sz="1200" dirty="0">
                <a:solidFill>
                  <a:schemeClr val="tx1">
                    <a:lumMod val="85000"/>
                    <a:lumOff val="15000"/>
                  </a:schemeClr>
                </a:solidFill>
                <a:latin typeface="+mn-lt"/>
              </a:rPr>
              <a:t>.</a:t>
            </a:r>
          </a:p>
          <a:p>
            <a:pPr marL="0" indent="0">
              <a:buNone/>
            </a:pPr>
            <a:r>
              <a:rPr lang="ru-RU" sz="1200" dirty="0">
                <a:solidFill>
                  <a:schemeClr val="tx1">
                    <a:lumMod val="85000"/>
                    <a:lumOff val="15000"/>
                  </a:schemeClr>
                </a:solidFill>
                <a:latin typeface="+mn-lt"/>
              </a:rPr>
              <a:t>Эндогенные  и связанные с ними экзогенные переменные модели показаны  в </a:t>
            </a:r>
            <a:r>
              <a:rPr lang="ru-RU" sz="1200" dirty="0" smtClean="0">
                <a:solidFill>
                  <a:schemeClr val="tx1">
                    <a:lumMod val="85000"/>
                    <a:lumOff val="15000"/>
                  </a:schemeClr>
                </a:solidFill>
                <a:latin typeface="+mn-lt"/>
              </a:rPr>
              <a:t>таблице.</a:t>
            </a:r>
          </a:p>
          <a:p>
            <a:pPr marL="0" indent="0">
              <a:buNone/>
            </a:pPr>
            <a:endParaRPr lang="ru-RU" sz="1200" dirty="0" smtClean="0">
              <a:solidFill>
                <a:schemeClr val="tx1">
                  <a:lumMod val="85000"/>
                  <a:lumOff val="15000"/>
                </a:schemeClr>
              </a:solidFill>
              <a:latin typeface="+mn-lt"/>
            </a:endParaRPr>
          </a:p>
          <a:p>
            <a:pPr marL="0" indent="0">
              <a:buNone/>
            </a:pPr>
            <a:r>
              <a:rPr lang="ru-RU" sz="1200" dirty="0" smtClean="0">
                <a:solidFill>
                  <a:schemeClr val="tx1">
                    <a:lumMod val="85000"/>
                    <a:lumOff val="15000"/>
                  </a:schemeClr>
                </a:solidFill>
                <a:latin typeface="+mn-lt"/>
              </a:rPr>
              <a:t>Таблица </a:t>
            </a:r>
            <a:r>
              <a:rPr lang="ru-RU" sz="1200" dirty="0">
                <a:solidFill>
                  <a:schemeClr val="tx1">
                    <a:lumMod val="85000"/>
                    <a:lumOff val="15000"/>
                  </a:schemeClr>
                </a:solidFill>
                <a:latin typeface="+mn-lt"/>
              </a:rPr>
              <a:t>1 – Эндогенные  и связанные с ними экзогенные </a:t>
            </a:r>
            <a:r>
              <a:rPr lang="ru-RU" sz="1200" dirty="0" smtClean="0">
                <a:solidFill>
                  <a:schemeClr val="tx1">
                    <a:lumMod val="85000"/>
                    <a:lumOff val="15000"/>
                  </a:schemeClr>
                </a:solidFill>
                <a:latin typeface="+mn-lt"/>
              </a:rPr>
              <a:t>переменные</a:t>
            </a:r>
            <a:endParaRPr lang="ru-RU" sz="1200" dirty="0">
              <a:solidFill>
                <a:schemeClr val="tx1">
                  <a:lumMod val="85000"/>
                  <a:lumOff val="15000"/>
                </a:schemeClr>
              </a:solidFill>
              <a:latin typeface="+mn-lt"/>
            </a:endParaRPr>
          </a:p>
        </p:txBody>
      </p:sp>
      <mc:AlternateContent xmlns:mc="http://schemas.openxmlformats.org/markup-compatibility/2006" xmlns:a14="http://schemas.microsoft.com/office/drawing/2010/main">
        <mc:Choice Requires="a14">
          <p:graphicFrame>
            <p:nvGraphicFramePr>
              <p:cNvPr id="5" name="Таблица 4"/>
              <p:cNvGraphicFramePr>
                <a:graphicFrameLocks noGrp="1"/>
              </p:cNvGraphicFramePr>
              <p:nvPr>
                <p:extLst>
                  <p:ext uri="{D42A27DB-BD31-4B8C-83A1-F6EECF244321}">
                    <p14:modId xmlns:p14="http://schemas.microsoft.com/office/powerpoint/2010/main" val="2981402889"/>
                  </p:ext>
                </p:extLst>
              </p:nvPr>
            </p:nvGraphicFramePr>
            <p:xfrm>
              <a:off x="1907704" y="4725144"/>
              <a:ext cx="5116436" cy="2102868"/>
            </p:xfrm>
            <a:graphic>
              <a:graphicData uri="http://schemas.openxmlformats.org/drawingml/2006/table">
                <a:tbl>
                  <a:tblPr firstRow="1" firstCol="1" bandRow="1">
                    <a:tableStyleId>{5C22544A-7EE6-4342-B048-85BDC9FD1C3A}</a:tableStyleId>
                  </a:tblPr>
                  <a:tblGrid>
                    <a:gridCol w="1044324"/>
                    <a:gridCol w="522913"/>
                    <a:gridCol w="429751"/>
                    <a:gridCol w="519908"/>
                    <a:gridCol w="519908"/>
                    <a:gridCol w="519908"/>
                    <a:gridCol w="519908"/>
                    <a:gridCol w="519908"/>
                    <a:gridCol w="519908"/>
                  </a:tblGrid>
                  <a:tr h="200025">
                    <a:tc>
                      <a:txBody>
                        <a:bodyPr/>
                        <a:lstStyle/>
                        <a:p>
                          <a:pPr marL="0" indent="0" algn="ctr">
                            <a:lnSpc>
                              <a:spcPct val="115000"/>
                            </a:lnSpc>
                            <a:spcAft>
                              <a:spcPts val="0"/>
                            </a:spcAft>
                          </a:pPr>
                          <a:r>
                            <a:rPr lang="ru-RU" sz="1100" dirty="0">
                              <a:effectLst/>
                            </a:rPr>
                            <a:t>Эндогенный параметр</a:t>
                          </a:r>
                          <a:endParaRPr lang="ru-RU" sz="1300" dirty="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r>
                            <a:rPr lang="en-US" sz="1300">
                              <a:effectLst/>
                            </a:rPr>
                            <a:t> </a:t>
                          </a:r>
                          <a:endParaRPr lang="ru-RU" sz="1300">
                            <a:effectLst/>
                            <a:latin typeface="Times New Roman"/>
                            <a:ea typeface="Calibri"/>
                            <a:cs typeface="Times New Roman"/>
                          </a:endParaRPr>
                        </a:p>
                      </a:txBody>
                      <a:tcPr marL="68580" marR="68580" marT="0" marB="0" anchor="ctr"/>
                    </a:tc>
                    <a:tc gridSpan="7">
                      <a:txBody>
                        <a:bodyPr/>
                        <a:lstStyle/>
                        <a:p>
                          <a:pPr marL="0" indent="0" algn="ctr">
                            <a:lnSpc>
                              <a:spcPct val="115000"/>
                            </a:lnSpc>
                            <a:spcAft>
                              <a:spcPts val="0"/>
                            </a:spcAft>
                          </a:pPr>
                          <a:r>
                            <a:rPr lang="ru-RU" sz="1100" dirty="0">
                              <a:effectLst/>
                            </a:rPr>
                            <a:t>Экзогенные параметры</a:t>
                          </a:r>
                          <a:endParaRPr lang="ru-RU" sz="1300" dirty="0">
                            <a:effectLst/>
                            <a:latin typeface="Times New Roman"/>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00025">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𝑦</m:t>
                                    </m:r>
                                  </m:e>
                                  <m:sub>
                                    <m:r>
                                      <a:rPr lang="en-US" sz="1300">
                                        <a:effectLst/>
                                        <a:latin typeface="Cambria Math"/>
                                      </a:rPr>
                                      <m:t>𝑡</m:t>
                                    </m:r>
                                  </m:sub>
                                  <m:sup>
                                    <m:r>
                                      <a:rPr lang="en-US" sz="1300">
                                        <a:effectLst/>
                                        <a:latin typeface="Cambria Math"/>
                                      </a:rPr>
                                      <m:t>1</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1</m:t>
                                    </m:r>
                                    <m:r>
                                      <a:rPr lang="en-US" sz="1300">
                                        <a:effectLst/>
                                        <a:latin typeface="Cambria Math"/>
                                      </a:rPr>
                                      <m:t>𝑡</m:t>
                                    </m:r>
                                  </m:sub>
                                  <m:sup>
                                    <m:r>
                                      <a:rPr lang="en-US" sz="1300">
                                        <a:effectLst/>
                                        <a:latin typeface="Cambria Math"/>
                                      </a:rPr>
                                      <m:t>1</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2</m:t>
                                    </m:r>
                                    <m:r>
                                      <a:rPr lang="en-US" sz="1300">
                                        <a:effectLst/>
                                        <a:latin typeface="Cambria Math"/>
                                      </a:rPr>
                                      <m:t>𝑡</m:t>
                                    </m:r>
                                  </m:sub>
                                  <m:sup>
                                    <m:r>
                                      <a:rPr lang="en-US" sz="1300">
                                        <a:effectLst/>
                                        <a:latin typeface="Cambria Math"/>
                                      </a:rPr>
                                      <m:t>1</m:t>
                                    </m:r>
                                  </m:sup>
                                </m:sSubSup>
                              </m:oMath>
                            </m:oMathPara>
                          </a14:m>
                          <a:endParaRPr lang="ru-RU" sz="1300" dirty="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3</m:t>
                                    </m:r>
                                    <m:r>
                                      <a:rPr lang="en-US" sz="1300">
                                        <a:effectLst/>
                                        <a:latin typeface="Cambria Math"/>
                                      </a:rPr>
                                      <m:t>𝑡</m:t>
                                    </m:r>
                                  </m:sub>
                                  <m:sup>
                                    <m:r>
                                      <a:rPr lang="en-US" sz="1300">
                                        <a:effectLst/>
                                        <a:latin typeface="Cambria Math"/>
                                      </a:rPr>
                                      <m:t>1</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4</m:t>
                                    </m:r>
                                    <m:r>
                                      <a:rPr lang="en-US" sz="1300">
                                        <a:effectLst/>
                                        <a:latin typeface="Cambria Math"/>
                                      </a:rPr>
                                      <m:t>𝑡</m:t>
                                    </m:r>
                                  </m:sub>
                                  <m:sup>
                                    <m:r>
                                      <a:rPr lang="en-US" sz="1300">
                                        <a:effectLst/>
                                        <a:latin typeface="Cambria Math"/>
                                      </a:rPr>
                                      <m:t>1</m:t>
                                    </m:r>
                                  </m:sup>
                                </m:sSubSup>
                              </m:oMath>
                            </m:oMathPara>
                          </a14:m>
                          <a:endParaRPr lang="ru-RU" sz="1300">
                            <a:effectLst/>
                            <a:latin typeface="Times New Roman"/>
                            <a:ea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r>
                  <a:tr h="200025">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𝑦</m:t>
                                    </m:r>
                                  </m:e>
                                  <m:sub>
                                    <m:r>
                                      <a:rPr lang="en-US" sz="1300">
                                        <a:effectLst/>
                                        <a:latin typeface="Cambria Math"/>
                                      </a:rPr>
                                      <m:t>𝑡</m:t>
                                    </m:r>
                                  </m:sub>
                                  <m:sup>
                                    <m:r>
                                      <a:rPr lang="en-US" sz="1300">
                                        <a:effectLst/>
                                        <a:latin typeface="Cambria Math"/>
                                      </a:rPr>
                                      <m:t>2</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ru-RU" sz="1300" i="1">
                                        <a:effectLst/>
                                        <a:latin typeface="Cambria Math" panose="02040503050406030204" pitchFamily="18" charset="0"/>
                                      </a:rPr>
                                    </m:ctrlPr>
                                  </m:sSubPr>
                                  <m:e>
                                    <m:r>
                                      <a:rPr lang="en-US" sz="1300">
                                        <a:effectLst/>
                                        <a:latin typeface="Cambria Math"/>
                                      </a:rPr>
                                      <m:t>𝑌</m:t>
                                    </m:r>
                                  </m:e>
                                  <m:sub>
                                    <m:r>
                                      <a:rPr lang="en-US" sz="1300">
                                        <a:effectLst/>
                                        <a:latin typeface="Cambria Math"/>
                                      </a:rPr>
                                      <m:t>7</m:t>
                                    </m:r>
                                    <m:r>
                                      <a:rPr lang="en-US" sz="1300">
                                        <a:effectLst/>
                                        <a:latin typeface="Cambria Math"/>
                                      </a:rPr>
                                      <m:t>𝑡</m:t>
                                    </m:r>
                                  </m:sub>
                                </m:sSub>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1</m:t>
                                    </m:r>
                                    <m:r>
                                      <a:rPr lang="en-US" sz="1300">
                                        <a:effectLst/>
                                        <a:latin typeface="Cambria Math"/>
                                      </a:rPr>
                                      <m:t>𝑡</m:t>
                                    </m:r>
                                  </m:sub>
                                  <m:sup>
                                    <m:r>
                                      <a:rPr lang="en-US" sz="1300">
                                        <a:effectLst/>
                                        <a:latin typeface="Cambria Math"/>
                                      </a:rPr>
                                      <m:t>2</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2</m:t>
                                    </m:r>
                                    <m:r>
                                      <a:rPr lang="en-US" sz="1300">
                                        <a:effectLst/>
                                        <a:latin typeface="Cambria Math"/>
                                      </a:rPr>
                                      <m:t>𝑡</m:t>
                                    </m:r>
                                  </m:sub>
                                  <m:sup>
                                    <m:r>
                                      <a:rPr lang="en-US" sz="1300">
                                        <a:effectLst/>
                                        <a:latin typeface="Cambria Math"/>
                                      </a:rPr>
                                      <m:t>2</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3</m:t>
                                    </m:r>
                                    <m:r>
                                      <a:rPr lang="en-US" sz="1300">
                                        <a:effectLst/>
                                        <a:latin typeface="Cambria Math"/>
                                      </a:rPr>
                                      <m:t>𝑡</m:t>
                                    </m:r>
                                  </m:sub>
                                  <m:sup>
                                    <m:r>
                                      <a:rPr lang="en-US" sz="1300">
                                        <a:effectLst/>
                                        <a:latin typeface="Cambria Math"/>
                                      </a:rPr>
                                      <m:t>2</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4</m:t>
                                    </m:r>
                                    <m:r>
                                      <a:rPr lang="en-US" sz="1300">
                                        <a:effectLst/>
                                        <a:latin typeface="Cambria Math"/>
                                      </a:rPr>
                                      <m:t>𝑡</m:t>
                                    </m:r>
                                  </m:sub>
                                  <m:sup>
                                    <m:r>
                                      <a:rPr lang="en-US" sz="1300">
                                        <a:effectLst/>
                                        <a:latin typeface="Cambria Math"/>
                                      </a:rPr>
                                      <m:t>2</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5</m:t>
                                    </m:r>
                                    <m:r>
                                      <a:rPr lang="en-US" sz="1300">
                                        <a:effectLst/>
                                        <a:latin typeface="Cambria Math"/>
                                      </a:rPr>
                                      <m:t>𝑡</m:t>
                                    </m:r>
                                  </m:sub>
                                  <m:sup>
                                    <m:r>
                                      <a:rPr lang="en-US" sz="1300">
                                        <a:effectLst/>
                                        <a:latin typeface="Cambria Math"/>
                                      </a:rPr>
                                      <m:t>2</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6</m:t>
                                    </m:r>
                                    <m:r>
                                      <a:rPr lang="en-US" sz="1300">
                                        <a:effectLst/>
                                        <a:latin typeface="Cambria Math"/>
                                      </a:rPr>
                                      <m:t>𝑡</m:t>
                                    </m:r>
                                  </m:sub>
                                  <m:sup>
                                    <m:r>
                                      <a:rPr lang="en-US" sz="1300">
                                        <a:effectLst/>
                                        <a:latin typeface="Cambria Math"/>
                                      </a:rPr>
                                      <m:t>2</m:t>
                                    </m:r>
                                  </m:sup>
                                </m:sSubSup>
                              </m:oMath>
                            </m:oMathPara>
                          </a14:m>
                          <a:endParaRPr lang="ru-RU" sz="1300">
                            <a:effectLst/>
                            <a:latin typeface="Times New Roman"/>
                            <a:ea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r>
                  <a:tr h="200025">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𝑦</m:t>
                                    </m:r>
                                  </m:e>
                                  <m:sub>
                                    <m:r>
                                      <a:rPr lang="en-US" sz="1300">
                                        <a:effectLst/>
                                        <a:latin typeface="Cambria Math"/>
                                      </a:rPr>
                                      <m:t>𝑡</m:t>
                                    </m:r>
                                  </m:sub>
                                  <m:sup>
                                    <m:r>
                                      <a:rPr lang="en-US" sz="1300">
                                        <a:effectLst/>
                                        <a:latin typeface="Cambria Math"/>
                                      </a:rPr>
                                      <m:t>3</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1</m:t>
                                    </m:r>
                                    <m:r>
                                      <a:rPr lang="en-US" sz="1300">
                                        <a:effectLst/>
                                        <a:latin typeface="Cambria Math"/>
                                      </a:rPr>
                                      <m:t>𝑡</m:t>
                                    </m:r>
                                  </m:sub>
                                  <m:sup>
                                    <m:r>
                                      <a:rPr lang="en-US" sz="1300">
                                        <a:effectLst/>
                                        <a:latin typeface="Cambria Math"/>
                                      </a:rPr>
                                      <m:t>3</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2</m:t>
                                    </m:r>
                                    <m:r>
                                      <a:rPr lang="en-US" sz="1300">
                                        <a:effectLst/>
                                        <a:latin typeface="Cambria Math"/>
                                      </a:rPr>
                                      <m:t>𝑡</m:t>
                                    </m:r>
                                  </m:sub>
                                  <m:sup>
                                    <m:r>
                                      <a:rPr lang="en-US" sz="1300">
                                        <a:effectLst/>
                                        <a:latin typeface="Cambria Math"/>
                                      </a:rPr>
                                      <m:t>3</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3</m:t>
                                    </m:r>
                                    <m:r>
                                      <a:rPr lang="en-US" sz="1300">
                                        <a:effectLst/>
                                        <a:latin typeface="Cambria Math"/>
                                      </a:rPr>
                                      <m:t>𝑡</m:t>
                                    </m:r>
                                  </m:sub>
                                  <m:sup>
                                    <m:r>
                                      <a:rPr lang="en-US" sz="1300">
                                        <a:effectLst/>
                                        <a:latin typeface="Cambria Math"/>
                                      </a:rPr>
                                      <m:t>3</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4</m:t>
                                    </m:r>
                                    <m:r>
                                      <a:rPr lang="en-US" sz="1300">
                                        <a:effectLst/>
                                        <a:latin typeface="Cambria Math"/>
                                      </a:rPr>
                                      <m:t>𝑡</m:t>
                                    </m:r>
                                  </m:sub>
                                  <m:sup>
                                    <m:r>
                                      <a:rPr lang="en-US" sz="1300">
                                        <a:effectLst/>
                                        <a:latin typeface="Cambria Math"/>
                                      </a:rPr>
                                      <m:t>3</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5</m:t>
                                    </m:r>
                                    <m:r>
                                      <a:rPr lang="en-US" sz="1300">
                                        <a:effectLst/>
                                        <a:latin typeface="Cambria Math"/>
                                      </a:rPr>
                                      <m:t>𝑡</m:t>
                                    </m:r>
                                  </m:sub>
                                  <m:sup>
                                    <m:r>
                                      <a:rPr lang="en-US" sz="1300">
                                        <a:effectLst/>
                                        <a:latin typeface="Cambria Math"/>
                                      </a:rPr>
                                      <m:t>3</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6</m:t>
                                    </m:r>
                                    <m:r>
                                      <a:rPr lang="en-US" sz="1300">
                                        <a:effectLst/>
                                        <a:latin typeface="Cambria Math"/>
                                      </a:rPr>
                                      <m:t>𝑡</m:t>
                                    </m:r>
                                  </m:sub>
                                  <m:sup>
                                    <m:r>
                                      <a:rPr lang="en-US" sz="1300">
                                        <a:effectLst/>
                                        <a:latin typeface="Cambria Math"/>
                                      </a:rPr>
                                      <m:t>3</m:t>
                                    </m:r>
                                  </m:sup>
                                </m:sSubSup>
                              </m:oMath>
                            </m:oMathPara>
                          </a14:m>
                          <a:endParaRPr lang="ru-RU" sz="1300">
                            <a:effectLst/>
                            <a:latin typeface="Times New Roman"/>
                            <a:ea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r>
                  <a:tr h="200025">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𝑦</m:t>
                                    </m:r>
                                  </m:e>
                                  <m:sub>
                                    <m:r>
                                      <a:rPr lang="en-US" sz="1300">
                                        <a:effectLst/>
                                        <a:latin typeface="Cambria Math"/>
                                      </a:rPr>
                                      <m:t>𝑡</m:t>
                                    </m:r>
                                  </m:sub>
                                  <m:sup>
                                    <m:r>
                                      <a:rPr lang="en-US" sz="1300">
                                        <a:effectLst/>
                                        <a:latin typeface="Cambria Math"/>
                                      </a:rPr>
                                      <m:t>4</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1</m:t>
                                    </m:r>
                                    <m:r>
                                      <a:rPr lang="en-US" sz="1300">
                                        <a:effectLst/>
                                        <a:latin typeface="Cambria Math"/>
                                      </a:rPr>
                                      <m:t>𝑡</m:t>
                                    </m:r>
                                  </m:sub>
                                  <m:sup>
                                    <m:r>
                                      <a:rPr lang="en-US" sz="1300">
                                        <a:effectLst/>
                                        <a:latin typeface="Cambria Math"/>
                                      </a:rPr>
                                      <m:t>4</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2</m:t>
                                    </m:r>
                                    <m:r>
                                      <a:rPr lang="en-US" sz="1300">
                                        <a:effectLst/>
                                        <a:latin typeface="Cambria Math"/>
                                      </a:rPr>
                                      <m:t>𝑡</m:t>
                                    </m:r>
                                  </m:sub>
                                  <m:sup>
                                    <m:r>
                                      <a:rPr lang="en-US" sz="1300">
                                        <a:effectLst/>
                                        <a:latin typeface="Cambria Math"/>
                                      </a:rPr>
                                      <m:t>4</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3</m:t>
                                    </m:r>
                                    <m:r>
                                      <a:rPr lang="en-US" sz="1300">
                                        <a:effectLst/>
                                        <a:latin typeface="Cambria Math"/>
                                      </a:rPr>
                                      <m:t>𝑡</m:t>
                                    </m:r>
                                  </m:sub>
                                  <m:sup>
                                    <m:r>
                                      <a:rPr lang="en-US" sz="1300">
                                        <a:effectLst/>
                                        <a:latin typeface="Cambria Math"/>
                                      </a:rPr>
                                      <m:t>4</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4</m:t>
                                    </m:r>
                                    <m:r>
                                      <a:rPr lang="en-US" sz="1300">
                                        <a:effectLst/>
                                        <a:latin typeface="Cambria Math"/>
                                      </a:rPr>
                                      <m:t>𝑡</m:t>
                                    </m:r>
                                  </m:sub>
                                  <m:sup>
                                    <m:r>
                                      <a:rPr lang="en-US" sz="1300">
                                        <a:effectLst/>
                                        <a:latin typeface="Cambria Math"/>
                                      </a:rPr>
                                      <m:t>4</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5</m:t>
                                    </m:r>
                                    <m:r>
                                      <a:rPr lang="en-US" sz="1300">
                                        <a:effectLst/>
                                        <a:latin typeface="Cambria Math"/>
                                      </a:rPr>
                                      <m:t>𝑡</m:t>
                                    </m:r>
                                  </m:sub>
                                  <m:sup>
                                    <m:r>
                                      <a:rPr lang="en-US" sz="1300">
                                        <a:effectLst/>
                                        <a:latin typeface="Cambria Math"/>
                                      </a:rPr>
                                      <m:t>4</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6</m:t>
                                    </m:r>
                                    <m:r>
                                      <a:rPr lang="en-US" sz="1300">
                                        <a:effectLst/>
                                        <a:latin typeface="Cambria Math"/>
                                      </a:rPr>
                                      <m:t>𝑡</m:t>
                                    </m:r>
                                  </m:sub>
                                  <m:sup>
                                    <m:r>
                                      <a:rPr lang="en-US" sz="1300">
                                        <a:effectLst/>
                                        <a:latin typeface="Cambria Math"/>
                                      </a:rPr>
                                      <m:t>4</m:t>
                                    </m:r>
                                  </m:sup>
                                </m:sSubSup>
                              </m:oMath>
                            </m:oMathPara>
                          </a14:m>
                          <a:endParaRPr lang="ru-RU" sz="1300">
                            <a:effectLst/>
                            <a:latin typeface="Times New Roman"/>
                            <a:ea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r>
                  <a:tr h="200025">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𝑦</m:t>
                                    </m:r>
                                  </m:e>
                                  <m:sub>
                                    <m:r>
                                      <a:rPr lang="en-US" sz="1300">
                                        <a:effectLst/>
                                        <a:latin typeface="Cambria Math"/>
                                      </a:rPr>
                                      <m:t>𝑡</m:t>
                                    </m:r>
                                  </m:sub>
                                  <m:sup>
                                    <m:r>
                                      <a:rPr lang="en-US" sz="1300">
                                        <a:effectLst/>
                                        <a:latin typeface="Cambria Math"/>
                                      </a:rPr>
                                      <m:t>5</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1</m:t>
                                    </m:r>
                                    <m:r>
                                      <a:rPr lang="en-US" sz="1300">
                                        <a:effectLst/>
                                        <a:latin typeface="Cambria Math"/>
                                      </a:rPr>
                                      <m:t>𝑡</m:t>
                                    </m:r>
                                  </m:sub>
                                  <m:sup>
                                    <m:r>
                                      <a:rPr lang="en-US" sz="1300">
                                        <a:effectLst/>
                                        <a:latin typeface="Cambria Math"/>
                                      </a:rPr>
                                      <m:t>5</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2</m:t>
                                    </m:r>
                                    <m:r>
                                      <a:rPr lang="en-US" sz="1300">
                                        <a:effectLst/>
                                        <a:latin typeface="Cambria Math"/>
                                      </a:rPr>
                                      <m:t>𝑡</m:t>
                                    </m:r>
                                  </m:sub>
                                  <m:sup>
                                    <m:r>
                                      <a:rPr lang="en-US" sz="1300">
                                        <a:effectLst/>
                                        <a:latin typeface="Cambria Math"/>
                                      </a:rPr>
                                      <m:t>5</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en-US" sz="1300">
                                        <a:effectLst/>
                                        <a:latin typeface="Cambria Math"/>
                                      </a:rPr>
                                      <m:t>3</m:t>
                                    </m:r>
                                    <m:r>
                                      <a:rPr lang="en-US" sz="1300">
                                        <a:effectLst/>
                                        <a:latin typeface="Cambria Math"/>
                                      </a:rPr>
                                      <m:t>𝑡</m:t>
                                    </m:r>
                                  </m:sub>
                                  <m:sup>
                                    <m:r>
                                      <a:rPr lang="en-US" sz="1300">
                                        <a:effectLst/>
                                        <a:latin typeface="Cambria Math"/>
                                      </a:rPr>
                                      <m:t>5</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4</m:t>
                                    </m:r>
                                    <m:r>
                                      <a:rPr lang="en-US" sz="1300">
                                        <a:effectLst/>
                                        <a:latin typeface="Cambria Math"/>
                                      </a:rPr>
                                      <m:t>𝑡</m:t>
                                    </m:r>
                                  </m:sub>
                                  <m:sup>
                                    <m:r>
                                      <a:rPr lang="en-US" sz="1300">
                                        <a:effectLst/>
                                        <a:latin typeface="Cambria Math"/>
                                      </a:rPr>
                                      <m:t>5</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5</m:t>
                                    </m:r>
                                    <m:r>
                                      <a:rPr lang="en-US" sz="1300">
                                        <a:effectLst/>
                                        <a:latin typeface="Cambria Math"/>
                                      </a:rPr>
                                      <m:t>𝑡</m:t>
                                    </m:r>
                                  </m:sub>
                                  <m:sup>
                                    <m:r>
                                      <a:rPr lang="en-US" sz="1300">
                                        <a:effectLst/>
                                        <a:latin typeface="Cambria Math"/>
                                      </a:rPr>
                                      <m:t>5</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6</m:t>
                                    </m:r>
                                    <m:r>
                                      <a:rPr lang="en-US" sz="1300">
                                        <a:effectLst/>
                                        <a:latin typeface="Cambria Math"/>
                                      </a:rPr>
                                      <m:t>𝑡</m:t>
                                    </m:r>
                                  </m:sub>
                                  <m:sup>
                                    <m:r>
                                      <a:rPr lang="en-US" sz="1300">
                                        <a:effectLst/>
                                        <a:latin typeface="Cambria Math"/>
                                      </a:rPr>
                                      <m:t>5</m:t>
                                    </m:r>
                                  </m:sup>
                                </m:sSubSup>
                              </m:oMath>
                            </m:oMathPara>
                          </a14:m>
                          <a:endParaRPr lang="ru-RU" sz="1300">
                            <a:effectLst/>
                            <a:latin typeface="Times New Roman"/>
                            <a:ea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r>
                  <a:tr h="200025">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𝑦</m:t>
                                    </m:r>
                                  </m:e>
                                  <m:sub>
                                    <m:r>
                                      <a:rPr lang="en-US" sz="1300">
                                        <a:effectLst/>
                                        <a:latin typeface="Cambria Math"/>
                                      </a:rPr>
                                      <m:t>𝑡</m:t>
                                    </m:r>
                                  </m:sub>
                                  <m:sup>
                                    <m:r>
                                      <a:rPr lang="en-US" sz="1300">
                                        <a:effectLst/>
                                        <a:latin typeface="Cambria Math"/>
                                      </a:rPr>
                                      <m:t>6</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ru-RU" sz="1300" i="1">
                                        <a:effectLst/>
                                        <a:latin typeface="Cambria Math" panose="02040503050406030204" pitchFamily="18" charset="0"/>
                                      </a:rPr>
                                    </m:ctrlPr>
                                  </m:sSubPr>
                                  <m:e>
                                    <m:r>
                                      <a:rPr lang="en-US" sz="1300">
                                        <a:effectLst/>
                                        <a:latin typeface="Cambria Math"/>
                                      </a:rPr>
                                      <m:t>𝑌</m:t>
                                    </m:r>
                                  </m:e>
                                  <m:sub>
                                    <m:r>
                                      <a:rPr lang="en-US" sz="1300">
                                        <a:effectLst/>
                                        <a:latin typeface="Cambria Math"/>
                                      </a:rPr>
                                      <m:t>7</m:t>
                                    </m:r>
                                    <m:r>
                                      <a:rPr lang="en-US" sz="1300">
                                        <a:effectLst/>
                                        <a:latin typeface="Cambria Math"/>
                                      </a:rPr>
                                      <m:t>𝑡</m:t>
                                    </m:r>
                                  </m:sub>
                                </m:sSub>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1</m:t>
                                    </m:r>
                                    <m:r>
                                      <a:rPr lang="en-US" sz="1300">
                                        <a:effectLst/>
                                        <a:latin typeface="Cambria Math"/>
                                      </a:rPr>
                                      <m:t>𝑡</m:t>
                                    </m:r>
                                  </m:sub>
                                  <m:sup>
                                    <m:r>
                                      <a:rPr lang="en-US" sz="1300">
                                        <a:effectLst/>
                                        <a:latin typeface="Cambria Math"/>
                                      </a:rPr>
                                      <m:t>6</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2</m:t>
                                    </m:r>
                                    <m:r>
                                      <a:rPr lang="en-US" sz="1300">
                                        <a:effectLst/>
                                        <a:latin typeface="Cambria Math"/>
                                      </a:rPr>
                                      <m:t>𝑡</m:t>
                                    </m:r>
                                  </m:sub>
                                  <m:sup>
                                    <m:r>
                                      <a:rPr lang="en-US" sz="1300">
                                        <a:effectLst/>
                                        <a:latin typeface="Cambria Math"/>
                                      </a:rPr>
                                      <m:t>6</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3</m:t>
                                    </m:r>
                                    <m:r>
                                      <a:rPr lang="en-US" sz="1300">
                                        <a:effectLst/>
                                        <a:latin typeface="Cambria Math"/>
                                      </a:rPr>
                                      <m:t>𝑡</m:t>
                                    </m:r>
                                  </m:sub>
                                  <m:sup>
                                    <m:r>
                                      <a:rPr lang="en-US" sz="1300">
                                        <a:effectLst/>
                                        <a:latin typeface="Cambria Math"/>
                                      </a:rPr>
                                      <m:t>6</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4</m:t>
                                    </m:r>
                                    <m:r>
                                      <a:rPr lang="en-US" sz="1300">
                                        <a:effectLst/>
                                        <a:latin typeface="Cambria Math"/>
                                      </a:rPr>
                                      <m:t>𝑡</m:t>
                                    </m:r>
                                  </m:sub>
                                  <m:sup>
                                    <m:r>
                                      <a:rPr lang="en-US" sz="1300">
                                        <a:effectLst/>
                                        <a:latin typeface="Cambria Math"/>
                                      </a:rPr>
                                      <m:t>6</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5</m:t>
                                    </m:r>
                                    <m:r>
                                      <a:rPr lang="en-US" sz="1300">
                                        <a:effectLst/>
                                        <a:latin typeface="Cambria Math"/>
                                      </a:rPr>
                                      <m:t>𝑡</m:t>
                                    </m:r>
                                  </m:sub>
                                  <m:sup>
                                    <m:r>
                                      <a:rPr lang="en-US" sz="1300">
                                        <a:effectLst/>
                                        <a:latin typeface="Cambria Math"/>
                                      </a:rPr>
                                      <m:t>6</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6</m:t>
                                    </m:r>
                                    <m:r>
                                      <a:rPr lang="en-US" sz="1300">
                                        <a:effectLst/>
                                        <a:latin typeface="Cambria Math"/>
                                      </a:rPr>
                                      <m:t>𝑡</m:t>
                                    </m:r>
                                  </m:sub>
                                  <m:sup>
                                    <m:r>
                                      <a:rPr lang="en-US" sz="1300">
                                        <a:effectLst/>
                                        <a:latin typeface="Cambria Math"/>
                                      </a:rPr>
                                      <m:t>6</m:t>
                                    </m:r>
                                  </m:sup>
                                </m:sSubSup>
                              </m:oMath>
                            </m:oMathPara>
                          </a14:m>
                          <a:endParaRPr lang="ru-RU" sz="130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7</m:t>
                                    </m:r>
                                    <m:r>
                                      <a:rPr lang="en-US" sz="1300">
                                        <a:effectLst/>
                                        <a:latin typeface="Cambria Math"/>
                                      </a:rPr>
                                      <m:t>𝑡</m:t>
                                    </m:r>
                                  </m:sub>
                                  <m:sup>
                                    <m:r>
                                      <a:rPr lang="en-US" sz="1300">
                                        <a:effectLst/>
                                        <a:latin typeface="Cambria Math"/>
                                      </a:rPr>
                                      <m:t>6</m:t>
                                    </m:r>
                                  </m:sup>
                                </m:sSubSup>
                              </m:oMath>
                            </m:oMathPara>
                          </a14:m>
                          <a:endParaRPr lang="ru-RU" sz="1300">
                            <a:effectLst/>
                            <a:latin typeface="Times New Roman"/>
                            <a:ea typeface="Calibri"/>
                            <a:cs typeface="Times New Roman"/>
                          </a:endParaRPr>
                        </a:p>
                      </a:txBody>
                      <a:tcPr marL="68580" marR="68580" marT="0" marB="0" anchor="ctr"/>
                    </a:tc>
                  </a:tr>
                  <a:tr h="200025">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𝑦</m:t>
                                    </m:r>
                                  </m:e>
                                  <m:sub>
                                    <m:r>
                                      <a:rPr lang="en-US" sz="1300">
                                        <a:effectLst/>
                                        <a:latin typeface="Cambria Math"/>
                                      </a:rPr>
                                      <m:t>𝑡</m:t>
                                    </m:r>
                                  </m:sub>
                                  <m:sup>
                                    <m:r>
                                      <a:rPr lang="en-US" sz="1300">
                                        <a:effectLst/>
                                        <a:latin typeface="Cambria Math"/>
                                      </a:rPr>
                                      <m:t>7</m:t>
                                    </m:r>
                                  </m:sup>
                                </m:sSubSup>
                              </m:oMath>
                            </m:oMathPara>
                          </a14:m>
                          <a:endParaRPr lang="ru-RU" sz="1300" dirty="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1</m:t>
                                    </m:r>
                                    <m:r>
                                      <a:rPr lang="en-US" sz="1300">
                                        <a:effectLst/>
                                        <a:latin typeface="Cambria Math"/>
                                      </a:rPr>
                                      <m:t>𝑡</m:t>
                                    </m:r>
                                  </m:sub>
                                  <m:sup>
                                    <m:r>
                                      <a:rPr lang="en-US" sz="1300">
                                        <a:effectLst/>
                                        <a:latin typeface="Cambria Math"/>
                                      </a:rPr>
                                      <m:t>7</m:t>
                                    </m:r>
                                  </m:sup>
                                </m:sSubSup>
                              </m:oMath>
                            </m:oMathPara>
                          </a14:m>
                          <a:endParaRPr lang="ru-RU" sz="1300" dirty="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2</m:t>
                                    </m:r>
                                    <m:r>
                                      <a:rPr lang="en-US" sz="1300">
                                        <a:effectLst/>
                                        <a:latin typeface="Cambria Math"/>
                                      </a:rPr>
                                      <m:t>𝑡</m:t>
                                    </m:r>
                                  </m:sub>
                                  <m:sup>
                                    <m:r>
                                      <a:rPr lang="en-US" sz="1300">
                                        <a:effectLst/>
                                        <a:latin typeface="Cambria Math"/>
                                      </a:rPr>
                                      <m:t>7</m:t>
                                    </m:r>
                                  </m:sup>
                                </m:sSubSup>
                              </m:oMath>
                            </m:oMathPara>
                          </a14:m>
                          <a:endParaRPr lang="ru-RU" sz="1300" dirty="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ru-RU" sz="1300" i="1">
                                        <a:effectLst/>
                                        <a:latin typeface="Cambria Math" panose="02040503050406030204" pitchFamily="18" charset="0"/>
                                      </a:rPr>
                                    </m:ctrlPr>
                                  </m:sSubSupPr>
                                  <m:e>
                                    <m:r>
                                      <a:rPr lang="en-US" sz="1300">
                                        <a:effectLst/>
                                        <a:latin typeface="Cambria Math"/>
                                      </a:rPr>
                                      <m:t>𝑋</m:t>
                                    </m:r>
                                  </m:e>
                                  <m:sub>
                                    <m:r>
                                      <a:rPr lang="ru-RU" sz="1300">
                                        <a:effectLst/>
                                        <a:latin typeface="Cambria Math"/>
                                      </a:rPr>
                                      <m:t>3</m:t>
                                    </m:r>
                                    <m:r>
                                      <a:rPr lang="en-US" sz="1300">
                                        <a:effectLst/>
                                        <a:latin typeface="Cambria Math"/>
                                      </a:rPr>
                                      <m:t>𝑡</m:t>
                                    </m:r>
                                  </m:sub>
                                  <m:sup>
                                    <m:r>
                                      <a:rPr lang="en-US" sz="1300">
                                        <a:effectLst/>
                                        <a:latin typeface="Cambria Math"/>
                                      </a:rPr>
                                      <m:t>7</m:t>
                                    </m:r>
                                  </m:sup>
                                </m:sSubSup>
                              </m:oMath>
                            </m:oMathPara>
                          </a14:m>
                          <a:endParaRPr lang="ru-RU" sz="1300" dirty="0">
                            <a:effectLst/>
                            <a:latin typeface="Times New Roman"/>
                            <a:ea typeface="Calibri"/>
                            <a:cs typeface="Times New Roman"/>
                          </a:endParaRPr>
                        </a:p>
                      </a:txBody>
                      <a:tcPr marL="68580" marR="68580" marT="0" marB="0" anchor="ctr"/>
                    </a:tc>
                    <a:tc>
                      <a:txBody>
                        <a:bodyPr/>
                        <a:lstStyle/>
                        <a:p>
                          <a:pPr>
                            <a:lnSpc>
                              <a:spcPct val="107000"/>
                            </a:lnSpc>
                          </a:pPr>
                          <a:endParaRPr lang="ru-RU" sz="1100" dirty="0">
                            <a:effectLst/>
                            <a:latin typeface="Calibri"/>
                            <a:cs typeface="Times New Roman"/>
                          </a:endParaRPr>
                        </a:p>
                      </a:txBody>
                      <a:tcPr marL="68580" marR="68580" marT="0" marB="0" anchor="ctr"/>
                    </a:tc>
                    <a:tc>
                      <a:txBody>
                        <a:bodyPr/>
                        <a:lstStyle/>
                        <a:p>
                          <a:pPr>
                            <a:lnSpc>
                              <a:spcPct val="107000"/>
                            </a:lnSpc>
                          </a:pPr>
                          <a:endParaRPr lang="ru-RU" sz="1100" dirty="0">
                            <a:effectLst/>
                            <a:latin typeface="Calibri"/>
                            <a:cs typeface="Times New Roman"/>
                          </a:endParaRPr>
                        </a:p>
                      </a:txBody>
                      <a:tcPr marL="68580" marR="68580" marT="0" marB="0" anchor="ctr"/>
                    </a:tc>
                    <a:tc>
                      <a:txBody>
                        <a:bodyPr/>
                        <a:lstStyle/>
                        <a:p>
                          <a:pPr>
                            <a:lnSpc>
                              <a:spcPct val="107000"/>
                            </a:lnSpc>
                          </a:pPr>
                          <a:endParaRPr lang="ru-RU" sz="1100" dirty="0">
                            <a:effectLst/>
                            <a:latin typeface="Calibri"/>
                            <a:cs typeface="Times New Roman"/>
                          </a:endParaRPr>
                        </a:p>
                      </a:txBody>
                      <a:tcPr marL="68580" marR="68580" marT="0" marB="0" anchor="ctr"/>
                    </a:tc>
                    <a:tc>
                      <a:txBody>
                        <a:bodyPr/>
                        <a:lstStyle/>
                        <a:p>
                          <a:pPr>
                            <a:lnSpc>
                              <a:spcPct val="107000"/>
                            </a:lnSpc>
                          </a:pPr>
                          <a:endParaRPr lang="ru-RU" sz="1100" dirty="0">
                            <a:effectLst/>
                            <a:latin typeface="Calibri"/>
                            <a:cs typeface="Times New Roman"/>
                          </a:endParaRPr>
                        </a:p>
                      </a:txBody>
                      <a:tcPr marL="68580" marR="68580" marT="0" marB="0" anchor="ctr"/>
                    </a:tc>
                    <a:tc>
                      <a:txBody>
                        <a:bodyPr/>
                        <a:lstStyle/>
                        <a:p>
                          <a:pPr>
                            <a:lnSpc>
                              <a:spcPct val="107000"/>
                            </a:lnSpc>
                          </a:pPr>
                          <a:endParaRPr lang="ru-RU" sz="1100" dirty="0">
                            <a:effectLst/>
                            <a:latin typeface="Calibri"/>
                            <a:cs typeface="Times New Roman"/>
                          </a:endParaRPr>
                        </a:p>
                      </a:txBody>
                      <a:tcPr marL="68580" marR="68580" marT="0" marB="0" anchor="ctr"/>
                    </a:tc>
                  </a:tr>
                </a:tbl>
              </a:graphicData>
            </a:graphic>
          </p:graphicFrame>
        </mc:Choice>
        <mc:Fallback xmlns="">
          <p:graphicFrame>
            <p:nvGraphicFramePr>
              <p:cNvPr id="5" name="Таблица 4"/>
              <p:cNvGraphicFramePr>
                <a:graphicFrameLocks noGrp="1"/>
              </p:cNvGraphicFramePr>
              <p:nvPr>
                <p:extLst>
                  <p:ext uri="{D42A27DB-BD31-4B8C-83A1-F6EECF244321}">
                    <p14:modId xmlns:p14="http://schemas.microsoft.com/office/powerpoint/2010/main" val="2981402889"/>
                  </p:ext>
                </p:extLst>
              </p:nvPr>
            </p:nvGraphicFramePr>
            <p:xfrm>
              <a:off x="1907704" y="4725144"/>
              <a:ext cx="5116436" cy="2032764"/>
            </p:xfrm>
            <a:graphic>
              <a:graphicData uri="http://schemas.openxmlformats.org/drawingml/2006/table">
                <a:tbl>
                  <a:tblPr firstRow="1" firstCol="1" bandRow="1">
                    <a:tableStyleId>{5C22544A-7EE6-4342-B048-85BDC9FD1C3A}</a:tableStyleId>
                  </a:tblPr>
                  <a:tblGrid>
                    <a:gridCol w="1044324"/>
                    <a:gridCol w="522913"/>
                    <a:gridCol w="429751"/>
                    <a:gridCol w="519908"/>
                    <a:gridCol w="519908"/>
                    <a:gridCol w="519908"/>
                    <a:gridCol w="519908"/>
                    <a:gridCol w="519908"/>
                    <a:gridCol w="519908"/>
                  </a:tblGrid>
                  <a:tr h="385572">
                    <a:tc>
                      <a:txBody>
                        <a:bodyPr/>
                        <a:lstStyle/>
                        <a:p>
                          <a:pPr marL="0" indent="0" algn="ctr">
                            <a:lnSpc>
                              <a:spcPct val="115000"/>
                            </a:lnSpc>
                            <a:spcAft>
                              <a:spcPts val="0"/>
                            </a:spcAft>
                          </a:pPr>
                          <a:r>
                            <a:rPr lang="ru-RU" sz="1100" dirty="0">
                              <a:effectLst/>
                            </a:rPr>
                            <a:t>Эндогенный параметр</a:t>
                          </a:r>
                          <a:endParaRPr lang="ru-RU" sz="1300" dirty="0">
                            <a:effectLst/>
                            <a:latin typeface="Times New Roman"/>
                            <a:ea typeface="Calibri"/>
                            <a:cs typeface="Times New Roman"/>
                          </a:endParaRPr>
                        </a:p>
                      </a:txBody>
                      <a:tcPr marL="68580" marR="68580" marT="0" marB="0" anchor="ctr"/>
                    </a:tc>
                    <a:tc>
                      <a:txBody>
                        <a:bodyPr/>
                        <a:lstStyle/>
                        <a:p>
                          <a:pPr indent="450215" algn="ctr">
                            <a:lnSpc>
                              <a:spcPct val="115000"/>
                            </a:lnSpc>
                            <a:spcAft>
                              <a:spcPts val="0"/>
                            </a:spcAft>
                          </a:pPr>
                          <a:r>
                            <a:rPr lang="en-US" sz="1300">
                              <a:effectLst/>
                            </a:rPr>
                            <a:t> </a:t>
                          </a:r>
                          <a:endParaRPr lang="ru-RU" sz="1300">
                            <a:effectLst/>
                            <a:latin typeface="Times New Roman"/>
                            <a:ea typeface="Calibri"/>
                            <a:cs typeface="Times New Roman"/>
                          </a:endParaRPr>
                        </a:p>
                      </a:txBody>
                      <a:tcPr marL="68580" marR="68580" marT="0" marB="0" anchor="ctr"/>
                    </a:tc>
                    <a:tc gridSpan="7">
                      <a:txBody>
                        <a:bodyPr/>
                        <a:lstStyle/>
                        <a:p>
                          <a:pPr marL="0" indent="0" algn="ctr">
                            <a:lnSpc>
                              <a:spcPct val="115000"/>
                            </a:lnSpc>
                            <a:spcAft>
                              <a:spcPts val="0"/>
                            </a:spcAft>
                          </a:pPr>
                          <a:r>
                            <a:rPr lang="ru-RU" sz="1100" dirty="0">
                              <a:effectLst/>
                            </a:rPr>
                            <a:t>Экзогенные параметры</a:t>
                          </a:r>
                          <a:endParaRPr lang="ru-RU" sz="1300" dirty="0">
                            <a:effectLst/>
                            <a:latin typeface="Times New Roman"/>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1712">
                    <a:tc>
                      <a:txBody>
                        <a:bodyPr/>
                        <a:lstStyle/>
                        <a:p>
                          <a:endParaRPr lang="ru-RU"/>
                        </a:p>
                      </a:txBody>
                      <a:tcPr marL="68580" marR="68580" marT="0" marB="0" anchor="ctr">
                        <a:blipFill rotWithShape="1">
                          <a:blip r:embed="rId3"/>
                          <a:stretch>
                            <a:fillRect l="-585" t="-178947" r="-391228" b="-626316"/>
                          </a:stretch>
                        </a:blipFill>
                      </a:tcPr>
                    </a:tc>
                    <a:tc>
                      <a:txBody>
                        <a:bodyPr/>
                        <a:lstStyle/>
                        <a:p>
                          <a:endParaRPr lang="ru-RU"/>
                        </a:p>
                      </a:txBody>
                      <a:tcPr marL="68580" marR="68580" marT="0" marB="0" anchor="ctr">
                        <a:blipFill rotWithShape="1">
                          <a:blip r:embed="rId3"/>
                          <a:stretch>
                            <a:fillRect l="-200000" t="-178947" r="-677907" b="-626316"/>
                          </a:stretch>
                        </a:blipFill>
                      </a:tcPr>
                    </a:tc>
                    <a:tc>
                      <a:txBody>
                        <a:bodyPr/>
                        <a:lstStyle/>
                        <a:p>
                          <a:endParaRPr lang="ru-RU"/>
                        </a:p>
                      </a:txBody>
                      <a:tcPr marL="68580" marR="68580" marT="0" marB="0" anchor="ctr">
                        <a:blipFill rotWithShape="1">
                          <a:blip r:embed="rId3"/>
                          <a:stretch>
                            <a:fillRect l="-368571" t="-178947" r="-732857" b="-626316"/>
                          </a:stretch>
                        </a:blipFill>
                      </a:tcPr>
                    </a:tc>
                    <a:tc>
                      <a:txBody>
                        <a:bodyPr/>
                        <a:lstStyle/>
                        <a:p>
                          <a:endParaRPr lang="ru-RU"/>
                        </a:p>
                      </a:txBody>
                      <a:tcPr marL="68580" marR="68580" marT="0" marB="0" anchor="ctr">
                        <a:blipFill rotWithShape="1">
                          <a:blip r:embed="rId3"/>
                          <a:stretch>
                            <a:fillRect l="-381395" t="-178947" r="-496512" b="-626316"/>
                          </a:stretch>
                        </a:blipFill>
                      </a:tcPr>
                    </a:tc>
                    <a:tc>
                      <a:txBody>
                        <a:bodyPr/>
                        <a:lstStyle/>
                        <a:p>
                          <a:endParaRPr lang="ru-RU"/>
                        </a:p>
                      </a:txBody>
                      <a:tcPr marL="68580" marR="68580" marT="0" marB="0" anchor="ctr">
                        <a:blipFill rotWithShape="1">
                          <a:blip r:embed="rId3"/>
                          <a:stretch>
                            <a:fillRect l="-487059" t="-178947" r="-402353" b="-626316"/>
                          </a:stretch>
                        </a:blipFill>
                      </a:tcPr>
                    </a:tc>
                    <a:tc>
                      <a:txBody>
                        <a:bodyPr/>
                        <a:lstStyle/>
                        <a:p>
                          <a:pPr>
                            <a:lnSpc>
                              <a:spcPct val="107000"/>
                            </a:lnSpc>
                          </a:pPr>
                          <a:endParaRPr lang="ru-RU" sz="1100">
                            <a:effectLst/>
                            <a:latin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r>
                  <a:tr h="235585">
                    <a:tc>
                      <a:txBody>
                        <a:bodyPr/>
                        <a:lstStyle/>
                        <a:p>
                          <a:endParaRPr lang="ru-RU"/>
                        </a:p>
                      </a:txBody>
                      <a:tcPr marL="68580" marR="68580" marT="0" marB="0" anchor="ctr">
                        <a:blipFill rotWithShape="1">
                          <a:blip r:embed="rId3"/>
                          <a:stretch>
                            <a:fillRect l="-585" t="-271795" r="-391228" b="-510256"/>
                          </a:stretch>
                        </a:blipFill>
                      </a:tcPr>
                    </a:tc>
                    <a:tc>
                      <a:txBody>
                        <a:bodyPr/>
                        <a:lstStyle/>
                        <a:p>
                          <a:endParaRPr lang="ru-RU"/>
                        </a:p>
                      </a:txBody>
                      <a:tcPr marL="68580" marR="68580" marT="0" marB="0" anchor="ctr">
                        <a:blipFill rotWithShape="1">
                          <a:blip r:embed="rId3"/>
                          <a:stretch>
                            <a:fillRect l="-200000" t="-271795" r="-677907" b="-510256"/>
                          </a:stretch>
                        </a:blipFill>
                      </a:tcPr>
                    </a:tc>
                    <a:tc>
                      <a:txBody>
                        <a:bodyPr/>
                        <a:lstStyle/>
                        <a:p>
                          <a:endParaRPr lang="ru-RU"/>
                        </a:p>
                      </a:txBody>
                      <a:tcPr marL="68580" marR="68580" marT="0" marB="0" anchor="ctr">
                        <a:blipFill rotWithShape="1">
                          <a:blip r:embed="rId3"/>
                          <a:stretch>
                            <a:fillRect l="-368571" t="-271795" r="-732857" b="-510256"/>
                          </a:stretch>
                        </a:blipFill>
                      </a:tcPr>
                    </a:tc>
                    <a:tc>
                      <a:txBody>
                        <a:bodyPr/>
                        <a:lstStyle/>
                        <a:p>
                          <a:endParaRPr lang="ru-RU"/>
                        </a:p>
                      </a:txBody>
                      <a:tcPr marL="68580" marR="68580" marT="0" marB="0" anchor="ctr">
                        <a:blipFill rotWithShape="1">
                          <a:blip r:embed="rId3"/>
                          <a:stretch>
                            <a:fillRect l="-381395" t="-271795" r="-496512" b="-510256"/>
                          </a:stretch>
                        </a:blipFill>
                      </a:tcPr>
                    </a:tc>
                    <a:tc>
                      <a:txBody>
                        <a:bodyPr/>
                        <a:lstStyle/>
                        <a:p>
                          <a:endParaRPr lang="ru-RU"/>
                        </a:p>
                      </a:txBody>
                      <a:tcPr marL="68580" marR="68580" marT="0" marB="0" anchor="ctr">
                        <a:blipFill rotWithShape="1">
                          <a:blip r:embed="rId3"/>
                          <a:stretch>
                            <a:fillRect l="-487059" t="-271795" r="-402353" b="-510256"/>
                          </a:stretch>
                        </a:blipFill>
                      </a:tcPr>
                    </a:tc>
                    <a:tc>
                      <a:txBody>
                        <a:bodyPr/>
                        <a:lstStyle/>
                        <a:p>
                          <a:endParaRPr lang="ru-RU"/>
                        </a:p>
                      </a:txBody>
                      <a:tcPr marL="68580" marR="68580" marT="0" marB="0" anchor="ctr">
                        <a:blipFill rotWithShape="1">
                          <a:blip r:embed="rId3"/>
                          <a:stretch>
                            <a:fillRect l="-587059" t="-271795" r="-302353" b="-510256"/>
                          </a:stretch>
                        </a:blipFill>
                      </a:tcPr>
                    </a:tc>
                    <a:tc>
                      <a:txBody>
                        <a:bodyPr/>
                        <a:lstStyle/>
                        <a:p>
                          <a:endParaRPr lang="ru-RU"/>
                        </a:p>
                      </a:txBody>
                      <a:tcPr marL="68580" marR="68580" marT="0" marB="0" anchor="ctr">
                        <a:blipFill rotWithShape="1">
                          <a:blip r:embed="rId3"/>
                          <a:stretch>
                            <a:fillRect l="-687059" t="-271795" r="-202353" b="-510256"/>
                          </a:stretch>
                        </a:blipFill>
                      </a:tcPr>
                    </a:tc>
                    <a:tc>
                      <a:txBody>
                        <a:bodyPr/>
                        <a:lstStyle/>
                        <a:p>
                          <a:endParaRPr lang="ru-RU"/>
                        </a:p>
                      </a:txBody>
                      <a:tcPr marL="68580" marR="68580" marT="0" marB="0" anchor="ctr">
                        <a:blipFill rotWithShape="1">
                          <a:blip r:embed="rId3"/>
                          <a:stretch>
                            <a:fillRect l="-777907" t="-271795" r="-100000" b="-510256"/>
                          </a:stretch>
                        </a:blipFill>
                      </a:tcPr>
                    </a:tc>
                    <a:tc>
                      <a:txBody>
                        <a:bodyPr/>
                        <a:lstStyle/>
                        <a:p>
                          <a:pPr>
                            <a:lnSpc>
                              <a:spcPct val="107000"/>
                            </a:lnSpc>
                          </a:pPr>
                          <a:endParaRPr lang="ru-RU" sz="1100">
                            <a:effectLst/>
                            <a:latin typeface="Calibri"/>
                            <a:cs typeface="Times New Roman"/>
                          </a:endParaRPr>
                        </a:p>
                      </a:txBody>
                      <a:tcPr marL="68580" marR="68580" marT="0" marB="0" anchor="ctr"/>
                    </a:tc>
                  </a:tr>
                  <a:tr h="236728">
                    <a:tc>
                      <a:txBody>
                        <a:bodyPr/>
                        <a:lstStyle/>
                        <a:p>
                          <a:endParaRPr lang="ru-RU"/>
                        </a:p>
                      </a:txBody>
                      <a:tcPr marL="68580" marR="68580" marT="0" marB="0" anchor="ctr">
                        <a:blipFill rotWithShape="1">
                          <a:blip r:embed="rId3"/>
                          <a:stretch>
                            <a:fillRect l="-585" t="-371795" r="-391228" b="-410256"/>
                          </a:stretch>
                        </a:blipFill>
                      </a:tcPr>
                    </a:tc>
                    <a:tc>
                      <a:txBody>
                        <a:bodyPr/>
                        <a:lstStyle/>
                        <a:p>
                          <a:endParaRPr lang="ru-RU"/>
                        </a:p>
                      </a:txBody>
                      <a:tcPr marL="68580" marR="68580" marT="0" marB="0" anchor="ctr">
                        <a:blipFill rotWithShape="1">
                          <a:blip r:embed="rId3"/>
                          <a:stretch>
                            <a:fillRect l="-200000" t="-371795" r="-677907" b="-410256"/>
                          </a:stretch>
                        </a:blipFill>
                      </a:tcPr>
                    </a:tc>
                    <a:tc>
                      <a:txBody>
                        <a:bodyPr/>
                        <a:lstStyle/>
                        <a:p>
                          <a:endParaRPr lang="ru-RU"/>
                        </a:p>
                      </a:txBody>
                      <a:tcPr marL="68580" marR="68580" marT="0" marB="0" anchor="ctr">
                        <a:blipFill rotWithShape="1">
                          <a:blip r:embed="rId3"/>
                          <a:stretch>
                            <a:fillRect l="-368571" t="-371795" r="-732857" b="-410256"/>
                          </a:stretch>
                        </a:blipFill>
                      </a:tcPr>
                    </a:tc>
                    <a:tc>
                      <a:txBody>
                        <a:bodyPr/>
                        <a:lstStyle/>
                        <a:p>
                          <a:endParaRPr lang="ru-RU"/>
                        </a:p>
                      </a:txBody>
                      <a:tcPr marL="68580" marR="68580" marT="0" marB="0" anchor="ctr">
                        <a:blipFill rotWithShape="1">
                          <a:blip r:embed="rId3"/>
                          <a:stretch>
                            <a:fillRect l="-381395" t="-371795" r="-496512" b="-410256"/>
                          </a:stretch>
                        </a:blipFill>
                      </a:tcPr>
                    </a:tc>
                    <a:tc>
                      <a:txBody>
                        <a:bodyPr/>
                        <a:lstStyle/>
                        <a:p>
                          <a:endParaRPr lang="ru-RU"/>
                        </a:p>
                      </a:txBody>
                      <a:tcPr marL="68580" marR="68580" marT="0" marB="0" anchor="ctr">
                        <a:blipFill rotWithShape="1">
                          <a:blip r:embed="rId3"/>
                          <a:stretch>
                            <a:fillRect l="-487059" t="-371795" r="-402353" b="-410256"/>
                          </a:stretch>
                        </a:blipFill>
                      </a:tcPr>
                    </a:tc>
                    <a:tc>
                      <a:txBody>
                        <a:bodyPr/>
                        <a:lstStyle/>
                        <a:p>
                          <a:endParaRPr lang="ru-RU"/>
                        </a:p>
                      </a:txBody>
                      <a:tcPr marL="68580" marR="68580" marT="0" marB="0" anchor="ctr">
                        <a:blipFill rotWithShape="1">
                          <a:blip r:embed="rId3"/>
                          <a:stretch>
                            <a:fillRect l="-587059" t="-371795" r="-302353" b="-410256"/>
                          </a:stretch>
                        </a:blipFill>
                      </a:tcPr>
                    </a:tc>
                    <a:tc>
                      <a:txBody>
                        <a:bodyPr/>
                        <a:lstStyle/>
                        <a:p>
                          <a:endParaRPr lang="ru-RU"/>
                        </a:p>
                      </a:txBody>
                      <a:tcPr marL="68580" marR="68580" marT="0" marB="0" anchor="ctr">
                        <a:blipFill rotWithShape="1">
                          <a:blip r:embed="rId3"/>
                          <a:stretch>
                            <a:fillRect l="-687059" t="-371795" r="-202353" b="-410256"/>
                          </a:stretch>
                        </a:blipFill>
                      </a:tcPr>
                    </a:tc>
                    <a:tc>
                      <a:txBody>
                        <a:bodyPr/>
                        <a:lstStyle/>
                        <a:p>
                          <a:pPr>
                            <a:lnSpc>
                              <a:spcPct val="107000"/>
                            </a:lnSpc>
                          </a:pPr>
                          <a:endParaRPr lang="ru-RU" sz="1100">
                            <a:effectLst/>
                            <a:latin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r>
                  <a:tr h="234633">
                    <a:tc>
                      <a:txBody>
                        <a:bodyPr/>
                        <a:lstStyle/>
                        <a:p>
                          <a:endParaRPr lang="ru-RU"/>
                        </a:p>
                      </a:txBody>
                      <a:tcPr marL="68580" marR="68580" marT="0" marB="0" anchor="ctr">
                        <a:blipFill rotWithShape="1">
                          <a:blip r:embed="rId3"/>
                          <a:stretch>
                            <a:fillRect l="-585" t="-471795" r="-391228" b="-310256"/>
                          </a:stretch>
                        </a:blipFill>
                      </a:tcPr>
                    </a:tc>
                    <a:tc>
                      <a:txBody>
                        <a:bodyPr/>
                        <a:lstStyle/>
                        <a:p>
                          <a:endParaRPr lang="ru-RU"/>
                        </a:p>
                      </a:txBody>
                      <a:tcPr marL="68580" marR="68580" marT="0" marB="0" anchor="ctr">
                        <a:blipFill rotWithShape="1">
                          <a:blip r:embed="rId3"/>
                          <a:stretch>
                            <a:fillRect l="-200000" t="-471795" r="-677907" b="-310256"/>
                          </a:stretch>
                        </a:blipFill>
                      </a:tcPr>
                    </a:tc>
                    <a:tc>
                      <a:txBody>
                        <a:bodyPr/>
                        <a:lstStyle/>
                        <a:p>
                          <a:endParaRPr lang="ru-RU"/>
                        </a:p>
                      </a:txBody>
                      <a:tcPr marL="68580" marR="68580" marT="0" marB="0" anchor="ctr">
                        <a:blipFill rotWithShape="1">
                          <a:blip r:embed="rId3"/>
                          <a:stretch>
                            <a:fillRect l="-368571" t="-471795" r="-732857" b="-310256"/>
                          </a:stretch>
                        </a:blipFill>
                      </a:tcPr>
                    </a:tc>
                    <a:tc>
                      <a:txBody>
                        <a:bodyPr/>
                        <a:lstStyle/>
                        <a:p>
                          <a:endParaRPr lang="ru-RU"/>
                        </a:p>
                      </a:txBody>
                      <a:tcPr marL="68580" marR="68580" marT="0" marB="0" anchor="ctr">
                        <a:blipFill rotWithShape="1">
                          <a:blip r:embed="rId3"/>
                          <a:stretch>
                            <a:fillRect l="-381395" t="-471795" r="-496512" b="-310256"/>
                          </a:stretch>
                        </a:blipFill>
                      </a:tcPr>
                    </a:tc>
                    <a:tc>
                      <a:txBody>
                        <a:bodyPr/>
                        <a:lstStyle/>
                        <a:p>
                          <a:endParaRPr lang="ru-RU"/>
                        </a:p>
                      </a:txBody>
                      <a:tcPr marL="68580" marR="68580" marT="0" marB="0" anchor="ctr">
                        <a:blipFill rotWithShape="1">
                          <a:blip r:embed="rId3"/>
                          <a:stretch>
                            <a:fillRect l="-487059" t="-471795" r="-402353" b="-310256"/>
                          </a:stretch>
                        </a:blipFill>
                      </a:tcPr>
                    </a:tc>
                    <a:tc>
                      <a:txBody>
                        <a:bodyPr/>
                        <a:lstStyle/>
                        <a:p>
                          <a:endParaRPr lang="ru-RU"/>
                        </a:p>
                      </a:txBody>
                      <a:tcPr marL="68580" marR="68580" marT="0" marB="0" anchor="ctr">
                        <a:blipFill rotWithShape="1">
                          <a:blip r:embed="rId3"/>
                          <a:stretch>
                            <a:fillRect l="-587059" t="-471795" r="-302353" b="-310256"/>
                          </a:stretch>
                        </a:blipFill>
                      </a:tcPr>
                    </a:tc>
                    <a:tc>
                      <a:txBody>
                        <a:bodyPr/>
                        <a:lstStyle/>
                        <a:p>
                          <a:endParaRPr lang="ru-RU"/>
                        </a:p>
                      </a:txBody>
                      <a:tcPr marL="68580" marR="68580" marT="0" marB="0" anchor="ctr">
                        <a:blipFill rotWithShape="1">
                          <a:blip r:embed="rId3"/>
                          <a:stretch>
                            <a:fillRect l="-687059" t="-471795" r="-202353" b="-310256"/>
                          </a:stretch>
                        </a:blipFill>
                      </a:tcPr>
                    </a:tc>
                    <a:tc>
                      <a:txBody>
                        <a:bodyPr/>
                        <a:lstStyle/>
                        <a:p>
                          <a:pPr>
                            <a:lnSpc>
                              <a:spcPct val="107000"/>
                            </a:lnSpc>
                          </a:pPr>
                          <a:endParaRPr lang="ru-RU" sz="1100">
                            <a:effectLst/>
                            <a:latin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r>
                  <a:tr h="240284">
                    <a:tc>
                      <a:txBody>
                        <a:bodyPr/>
                        <a:lstStyle/>
                        <a:p>
                          <a:endParaRPr lang="ru-RU"/>
                        </a:p>
                      </a:txBody>
                      <a:tcPr marL="68580" marR="68580" marT="0" marB="0" anchor="ctr">
                        <a:blipFill rotWithShape="1">
                          <a:blip r:embed="rId3"/>
                          <a:stretch>
                            <a:fillRect l="-585" t="-571795" r="-391228" b="-210256"/>
                          </a:stretch>
                        </a:blipFill>
                      </a:tcPr>
                    </a:tc>
                    <a:tc>
                      <a:txBody>
                        <a:bodyPr/>
                        <a:lstStyle/>
                        <a:p>
                          <a:endParaRPr lang="ru-RU"/>
                        </a:p>
                      </a:txBody>
                      <a:tcPr marL="68580" marR="68580" marT="0" marB="0" anchor="ctr">
                        <a:blipFill rotWithShape="1">
                          <a:blip r:embed="rId3"/>
                          <a:stretch>
                            <a:fillRect l="-200000" t="-571795" r="-677907" b="-210256"/>
                          </a:stretch>
                        </a:blipFill>
                      </a:tcPr>
                    </a:tc>
                    <a:tc>
                      <a:txBody>
                        <a:bodyPr/>
                        <a:lstStyle/>
                        <a:p>
                          <a:endParaRPr lang="ru-RU"/>
                        </a:p>
                      </a:txBody>
                      <a:tcPr marL="68580" marR="68580" marT="0" marB="0" anchor="ctr">
                        <a:blipFill rotWithShape="1">
                          <a:blip r:embed="rId3"/>
                          <a:stretch>
                            <a:fillRect l="-368571" t="-571795" r="-732857" b="-210256"/>
                          </a:stretch>
                        </a:blipFill>
                      </a:tcPr>
                    </a:tc>
                    <a:tc>
                      <a:txBody>
                        <a:bodyPr/>
                        <a:lstStyle/>
                        <a:p>
                          <a:endParaRPr lang="ru-RU"/>
                        </a:p>
                      </a:txBody>
                      <a:tcPr marL="68580" marR="68580" marT="0" marB="0" anchor="ctr">
                        <a:blipFill rotWithShape="1">
                          <a:blip r:embed="rId3"/>
                          <a:stretch>
                            <a:fillRect l="-381395" t="-571795" r="-496512" b="-210256"/>
                          </a:stretch>
                        </a:blipFill>
                      </a:tcPr>
                    </a:tc>
                    <a:tc>
                      <a:txBody>
                        <a:bodyPr/>
                        <a:lstStyle/>
                        <a:p>
                          <a:endParaRPr lang="ru-RU"/>
                        </a:p>
                      </a:txBody>
                      <a:tcPr marL="68580" marR="68580" marT="0" marB="0" anchor="ctr">
                        <a:blipFill rotWithShape="1">
                          <a:blip r:embed="rId3"/>
                          <a:stretch>
                            <a:fillRect l="-487059" t="-571795" r="-402353" b="-210256"/>
                          </a:stretch>
                        </a:blipFill>
                      </a:tcPr>
                    </a:tc>
                    <a:tc>
                      <a:txBody>
                        <a:bodyPr/>
                        <a:lstStyle/>
                        <a:p>
                          <a:endParaRPr lang="ru-RU"/>
                        </a:p>
                      </a:txBody>
                      <a:tcPr marL="68580" marR="68580" marT="0" marB="0" anchor="ctr">
                        <a:blipFill rotWithShape="1">
                          <a:blip r:embed="rId3"/>
                          <a:stretch>
                            <a:fillRect l="-587059" t="-571795" r="-302353" b="-210256"/>
                          </a:stretch>
                        </a:blipFill>
                      </a:tcPr>
                    </a:tc>
                    <a:tc>
                      <a:txBody>
                        <a:bodyPr/>
                        <a:lstStyle/>
                        <a:p>
                          <a:endParaRPr lang="ru-RU"/>
                        </a:p>
                      </a:txBody>
                      <a:tcPr marL="68580" marR="68580" marT="0" marB="0" anchor="ctr">
                        <a:blipFill rotWithShape="1">
                          <a:blip r:embed="rId3"/>
                          <a:stretch>
                            <a:fillRect l="-687059" t="-571795" r="-202353" b="-210256"/>
                          </a:stretch>
                        </a:blipFill>
                      </a:tcPr>
                    </a:tc>
                    <a:tc>
                      <a:txBody>
                        <a:bodyPr/>
                        <a:lstStyle/>
                        <a:p>
                          <a:pPr>
                            <a:lnSpc>
                              <a:spcPct val="107000"/>
                            </a:lnSpc>
                          </a:pPr>
                          <a:endParaRPr lang="ru-RU" sz="1100">
                            <a:effectLst/>
                            <a:latin typeface="Calibri"/>
                            <a:cs typeface="Times New Roman"/>
                          </a:endParaRPr>
                        </a:p>
                      </a:txBody>
                      <a:tcPr marL="68580" marR="68580" marT="0" marB="0" anchor="ctr"/>
                    </a:tc>
                    <a:tc>
                      <a:txBody>
                        <a:bodyPr/>
                        <a:lstStyle/>
                        <a:p>
                          <a:pPr>
                            <a:lnSpc>
                              <a:spcPct val="107000"/>
                            </a:lnSpc>
                          </a:pPr>
                          <a:endParaRPr lang="ru-RU" sz="1100">
                            <a:effectLst/>
                            <a:latin typeface="Calibri"/>
                            <a:cs typeface="Times New Roman"/>
                          </a:endParaRPr>
                        </a:p>
                      </a:txBody>
                      <a:tcPr marL="68580" marR="68580" marT="0" marB="0" anchor="ctr"/>
                    </a:tc>
                  </a:tr>
                  <a:tr h="237046">
                    <a:tc>
                      <a:txBody>
                        <a:bodyPr/>
                        <a:lstStyle/>
                        <a:p>
                          <a:endParaRPr lang="ru-RU"/>
                        </a:p>
                      </a:txBody>
                      <a:tcPr marL="68580" marR="68580" marT="0" marB="0" anchor="ctr">
                        <a:blipFill rotWithShape="1">
                          <a:blip r:embed="rId3"/>
                          <a:stretch>
                            <a:fillRect l="-585" t="-671795" r="-391228" b="-110256"/>
                          </a:stretch>
                        </a:blipFill>
                      </a:tcPr>
                    </a:tc>
                    <a:tc>
                      <a:txBody>
                        <a:bodyPr/>
                        <a:lstStyle/>
                        <a:p>
                          <a:endParaRPr lang="ru-RU"/>
                        </a:p>
                      </a:txBody>
                      <a:tcPr marL="68580" marR="68580" marT="0" marB="0" anchor="ctr">
                        <a:blipFill rotWithShape="1">
                          <a:blip r:embed="rId3"/>
                          <a:stretch>
                            <a:fillRect l="-200000" t="-671795" r="-677907" b="-110256"/>
                          </a:stretch>
                        </a:blipFill>
                      </a:tcPr>
                    </a:tc>
                    <a:tc>
                      <a:txBody>
                        <a:bodyPr/>
                        <a:lstStyle/>
                        <a:p>
                          <a:endParaRPr lang="ru-RU"/>
                        </a:p>
                      </a:txBody>
                      <a:tcPr marL="68580" marR="68580" marT="0" marB="0" anchor="ctr">
                        <a:blipFill rotWithShape="1">
                          <a:blip r:embed="rId3"/>
                          <a:stretch>
                            <a:fillRect l="-368571" t="-671795" r="-732857" b="-110256"/>
                          </a:stretch>
                        </a:blipFill>
                      </a:tcPr>
                    </a:tc>
                    <a:tc>
                      <a:txBody>
                        <a:bodyPr/>
                        <a:lstStyle/>
                        <a:p>
                          <a:endParaRPr lang="ru-RU"/>
                        </a:p>
                      </a:txBody>
                      <a:tcPr marL="68580" marR="68580" marT="0" marB="0" anchor="ctr">
                        <a:blipFill rotWithShape="1">
                          <a:blip r:embed="rId3"/>
                          <a:stretch>
                            <a:fillRect l="-381395" t="-671795" r="-496512" b="-110256"/>
                          </a:stretch>
                        </a:blipFill>
                      </a:tcPr>
                    </a:tc>
                    <a:tc>
                      <a:txBody>
                        <a:bodyPr/>
                        <a:lstStyle/>
                        <a:p>
                          <a:endParaRPr lang="ru-RU"/>
                        </a:p>
                      </a:txBody>
                      <a:tcPr marL="68580" marR="68580" marT="0" marB="0" anchor="ctr">
                        <a:blipFill rotWithShape="1">
                          <a:blip r:embed="rId3"/>
                          <a:stretch>
                            <a:fillRect l="-487059" t="-671795" r="-402353" b="-110256"/>
                          </a:stretch>
                        </a:blipFill>
                      </a:tcPr>
                    </a:tc>
                    <a:tc>
                      <a:txBody>
                        <a:bodyPr/>
                        <a:lstStyle/>
                        <a:p>
                          <a:endParaRPr lang="ru-RU"/>
                        </a:p>
                      </a:txBody>
                      <a:tcPr marL="68580" marR="68580" marT="0" marB="0" anchor="ctr">
                        <a:blipFill rotWithShape="1">
                          <a:blip r:embed="rId3"/>
                          <a:stretch>
                            <a:fillRect l="-587059" t="-671795" r="-302353" b="-110256"/>
                          </a:stretch>
                        </a:blipFill>
                      </a:tcPr>
                    </a:tc>
                    <a:tc>
                      <a:txBody>
                        <a:bodyPr/>
                        <a:lstStyle/>
                        <a:p>
                          <a:endParaRPr lang="ru-RU"/>
                        </a:p>
                      </a:txBody>
                      <a:tcPr marL="68580" marR="68580" marT="0" marB="0" anchor="ctr">
                        <a:blipFill rotWithShape="1">
                          <a:blip r:embed="rId3"/>
                          <a:stretch>
                            <a:fillRect l="-687059" t="-671795" r="-202353" b="-110256"/>
                          </a:stretch>
                        </a:blipFill>
                      </a:tcPr>
                    </a:tc>
                    <a:tc>
                      <a:txBody>
                        <a:bodyPr/>
                        <a:lstStyle/>
                        <a:p>
                          <a:endParaRPr lang="ru-RU"/>
                        </a:p>
                      </a:txBody>
                      <a:tcPr marL="68580" marR="68580" marT="0" marB="0" anchor="ctr">
                        <a:blipFill rotWithShape="1">
                          <a:blip r:embed="rId3"/>
                          <a:stretch>
                            <a:fillRect l="-777907" t="-671795" r="-100000" b="-110256"/>
                          </a:stretch>
                        </a:blipFill>
                      </a:tcPr>
                    </a:tc>
                    <a:tc>
                      <a:txBody>
                        <a:bodyPr/>
                        <a:lstStyle/>
                        <a:p>
                          <a:endParaRPr lang="ru-RU"/>
                        </a:p>
                      </a:txBody>
                      <a:tcPr marL="68580" marR="68580" marT="0" marB="0" anchor="ctr">
                        <a:blipFill rotWithShape="1">
                          <a:blip r:embed="rId3"/>
                          <a:stretch>
                            <a:fillRect l="-888235" t="-671795" r="-1176" b="-110256"/>
                          </a:stretch>
                        </a:blipFill>
                      </a:tcPr>
                    </a:tc>
                  </a:tr>
                  <a:tr h="231204">
                    <a:tc>
                      <a:txBody>
                        <a:bodyPr/>
                        <a:lstStyle/>
                        <a:p>
                          <a:endParaRPr lang="ru-RU"/>
                        </a:p>
                      </a:txBody>
                      <a:tcPr marL="68580" marR="68580" marT="0" marB="0" anchor="ctr">
                        <a:blipFill rotWithShape="1">
                          <a:blip r:embed="rId3"/>
                          <a:stretch>
                            <a:fillRect l="-585" t="-792105" r="-391228" b="-13158"/>
                          </a:stretch>
                        </a:blipFill>
                      </a:tcPr>
                    </a:tc>
                    <a:tc>
                      <a:txBody>
                        <a:bodyPr/>
                        <a:lstStyle/>
                        <a:p>
                          <a:endParaRPr lang="ru-RU"/>
                        </a:p>
                      </a:txBody>
                      <a:tcPr marL="68580" marR="68580" marT="0" marB="0" anchor="ctr">
                        <a:blipFill rotWithShape="1">
                          <a:blip r:embed="rId3"/>
                          <a:stretch>
                            <a:fillRect l="-200000" t="-792105" r="-677907" b="-13158"/>
                          </a:stretch>
                        </a:blipFill>
                      </a:tcPr>
                    </a:tc>
                    <a:tc>
                      <a:txBody>
                        <a:bodyPr/>
                        <a:lstStyle/>
                        <a:p>
                          <a:endParaRPr lang="ru-RU"/>
                        </a:p>
                      </a:txBody>
                      <a:tcPr marL="68580" marR="68580" marT="0" marB="0" anchor="ctr">
                        <a:blipFill rotWithShape="1">
                          <a:blip r:embed="rId3"/>
                          <a:stretch>
                            <a:fillRect l="-368571" t="-792105" r="-732857" b="-13158"/>
                          </a:stretch>
                        </a:blipFill>
                      </a:tcPr>
                    </a:tc>
                    <a:tc>
                      <a:txBody>
                        <a:bodyPr/>
                        <a:lstStyle/>
                        <a:p>
                          <a:endParaRPr lang="ru-RU"/>
                        </a:p>
                      </a:txBody>
                      <a:tcPr marL="68580" marR="68580" marT="0" marB="0" anchor="ctr">
                        <a:blipFill rotWithShape="1">
                          <a:blip r:embed="rId3"/>
                          <a:stretch>
                            <a:fillRect l="-381395" t="-792105" r="-496512" b="-13158"/>
                          </a:stretch>
                        </a:blipFill>
                      </a:tcPr>
                    </a:tc>
                    <a:tc>
                      <a:txBody>
                        <a:bodyPr/>
                        <a:lstStyle/>
                        <a:p>
                          <a:pPr>
                            <a:lnSpc>
                              <a:spcPct val="107000"/>
                            </a:lnSpc>
                          </a:pPr>
                          <a:endParaRPr lang="ru-RU" sz="1100" dirty="0">
                            <a:effectLst/>
                            <a:latin typeface="Calibri"/>
                            <a:cs typeface="Times New Roman"/>
                          </a:endParaRPr>
                        </a:p>
                      </a:txBody>
                      <a:tcPr marL="68580" marR="68580" marT="0" marB="0" anchor="ctr"/>
                    </a:tc>
                    <a:tc>
                      <a:txBody>
                        <a:bodyPr/>
                        <a:lstStyle/>
                        <a:p>
                          <a:pPr>
                            <a:lnSpc>
                              <a:spcPct val="107000"/>
                            </a:lnSpc>
                          </a:pPr>
                          <a:endParaRPr lang="ru-RU" sz="1100" dirty="0">
                            <a:effectLst/>
                            <a:latin typeface="Calibri"/>
                            <a:cs typeface="Times New Roman"/>
                          </a:endParaRPr>
                        </a:p>
                      </a:txBody>
                      <a:tcPr marL="68580" marR="68580" marT="0" marB="0" anchor="ctr"/>
                    </a:tc>
                    <a:tc>
                      <a:txBody>
                        <a:bodyPr/>
                        <a:lstStyle/>
                        <a:p>
                          <a:pPr>
                            <a:lnSpc>
                              <a:spcPct val="107000"/>
                            </a:lnSpc>
                          </a:pPr>
                          <a:endParaRPr lang="ru-RU" sz="1100" dirty="0">
                            <a:effectLst/>
                            <a:latin typeface="Calibri"/>
                            <a:cs typeface="Times New Roman"/>
                          </a:endParaRPr>
                        </a:p>
                      </a:txBody>
                      <a:tcPr marL="68580" marR="68580" marT="0" marB="0" anchor="ctr"/>
                    </a:tc>
                    <a:tc>
                      <a:txBody>
                        <a:bodyPr/>
                        <a:lstStyle/>
                        <a:p>
                          <a:pPr>
                            <a:lnSpc>
                              <a:spcPct val="107000"/>
                            </a:lnSpc>
                          </a:pPr>
                          <a:endParaRPr lang="ru-RU" sz="1100" dirty="0">
                            <a:effectLst/>
                            <a:latin typeface="Calibri"/>
                            <a:cs typeface="Times New Roman"/>
                          </a:endParaRPr>
                        </a:p>
                      </a:txBody>
                      <a:tcPr marL="68580" marR="68580" marT="0" marB="0" anchor="ctr"/>
                    </a:tc>
                    <a:tc>
                      <a:txBody>
                        <a:bodyPr/>
                        <a:lstStyle/>
                        <a:p>
                          <a:pPr>
                            <a:lnSpc>
                              <a:spcPct val="107000"/>
                            </a:lnSpc>
                          </a:pPr>
                          <a:endParaRPr lang="ru-RU" sz="1100" dirty="0">
                            <a:effectLst/>
                            <a:latin typeface="Calibri"/>
                            <a:cs typeface="Times New Roman"/>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1382062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18</a:t>
            </a:fld>
            <a:endParaRPr lang="ru-RU" dirty="0"/>
          </a:p>
        </p:txBody>
      </p:sp>
      <p:sp>
        <p:nvSpPr>
          <p:cNvPr id="2" name="Заголовок 1"/>
          <p:cNvSpPr>
            <a:spLocks noGrp="1"/>
          </p:cNvSpPr>
          <p:nvPr>
            <p:ph type="title" idx="4294967295"/>
          </p:nvPr>
        </p:nvSpPr>
        <p:spPr>
          <a:xfrm>
            <a:off x="251520" y="116632"/>
            <a:ext cx="8424862" cy="1152525"/>
          </a:xfrm>
        </p:spPr>
        <p:txBody>
          <a:bodyPr/>
          <a:lstStyle/>
          <a:p>
            <a:pPr algn="l">
              <a:lnSpc>
                <a:spcPct val="100000"/>
              </a:lnSpc>
            </a:pPr>
            <a:r>
              <a:rPr lang="en-US" sz="2600" i="1" dirty="0">
                <a:effectLst/>
                <a:latin typeface="+mj-lt"/>
              </a:rPr>
              <a:t>The procedure for estimating of the model parameters</a:t>
            </a:r>
            <a:r>
              <a:rPr lang="ru-RU" sz="2600" dirty="0">
                <a:effectLst/>
                <a:latin typeface="+mj-lt"/>
              </a:rPr>
              <a:t/>
            </a:r>
            <a:br>
              <a:rPr lang="ru-RU" sz="2600" dirty="0">
                <a:effectLst/>
                <a:latin typeface="+mj-lt"/>
              </a:rPr>
            </a:br>
            <a:r>
              <a:rPr lang="ru-RU" sz="2600" i="1" dirty="0">
                <a:effectLst/>
                <a:latin typeface="+mj-lt"/>
              </a:rPr>
              <a:t>Процедура нахождения параметров модели</a:t>
            </a:r>
            <a:endParaRPr lang="ru-RU" sz="2600" dirty="0">
              <a:latin typeface="+mj-lt"/>
            </a:endParaRPr>
          </a:p>
        </p:txBody>
      </p:sp>
      <mc:AlternateContent xmlns:mc="http://schemas.openxmlformats.org/markup-compatibility/2006" xmlns:a14="http://schemas.microsoft.com/office/drawing/2010/main">
        <mc:Choice Requires="a14">
          <p:sp>
            <p:nvSpPr>
              <p:cNvPr id="3" name="Текст 2"/>
              <p:cNvSpPr>
                <a:spLocks noGrp="1"/>
              </p:cNvSpPr>
              <p:nvPr>
                <p:ph type="body" idx="4294967295"/>
              </p:nvPr>
            </p:nvSpPr>
            <p:spPr>
              <a:xfrm>
                <a:off x="251520" y="1340768"/>
                <a:ext cx="7993955" cy="5183857"/>
              </a:xfrm>
            </p:spPr>
            <p:txBody>
              <a:bodyPr>
                <a:noAutofit/>
              </a:bodyPr>
              <a:lstStyle/>
              <a:p>
                <a:pPr marL="0" indent="0">
                  <a:buNone/>
                </a:pPr>
                <a:r>
                  <a:rPr lang="ru-RU" sz="1200" dirty="0" smtClean="0">
                    <a:solidFill>
                      <a:schemeClr val="tx1">
                        <a:lumMod val="85000"/>
                        <a:lumOff val="15000"/>
                      </a:schemeClr>
                    </a:solidFill>
                    <a:latin typeface="+mn-lt"/>
                  </a:rPr>
                  <a:t>В </a:t>
                </a:r>
                <a:r>
                  <a:rPr lang="ru-RU" sz="1200" dirty="0">
                    <a:solidFill>
                      <a:schemeClr val="tx1">
                        <a:lumMod val="85000"/>
                        <a:lumOff val="15000"/>
                      </a:schemeClr>
                    </a:solidFill>
                    <a:latin typeface="+mn-lt"/>
                  </a:rPr>
                  <a:t>общем виде система уравнений записывается в виде</a:t>
                </a:r>
                <a:r>
                  <a:rPr lang="ru-RU" sz="1200" dirty="0" smtClean="0">
                    <a:solidFill>
                      <a:schemeClr val="tx1">
                        <a:lumMod val="85000"/>
                        <a:lumOff val="15000"/>
                      </a:schemeClr>
                    </a:solidFill>
                    <a:latin typeface="+mn-lt"/>
                  </a:rPr>
                  <a:t>:</a:t>
                </a:r>
                <a:endParaRPr lang="en-US" sz="1200" dirty="0" smtClean="0">
                  <a:solidFill>
                    <a:schemeClr val="tx1">
                      <a:lumMod val="85000"/>
                      <a:lumOff val="15000"/>
                    </a:schemeClr>
                  </a:solidFill>
                  <a:latin typeface="+mn-lt"/>
                </a:endParaRPr>
              </a:p>
              <a:p>
                <a:pPr indent="0">
                  <a:lnSpc>
                    <a:spcPct val="115000"/>
                  </a:lnSpc>
                  <a:buNone/>
                </a:pPr>
                <a14:m>
                  <m:oMathPara xmlns:m="http://schemas.openxmlformats.org/officeDocument/2006/math">
                    <m:oMathParaPr>
                      <m:jc m:val="centerGroup"/>
                    </m:oMathParaPr>
                    <m:oMath xmlns:m="http://schemas.openxmlformats.org/officeDocument/2006/math">
                      <m:sSubSup>
                        <m:sSubSupPr>
                          <m:ctrlPr>
                            <a:rPr lang="ru-RU" sz="1200" i="1">
                              <a:solidFill>
                                <a:schemeClr val="tx1">
                                  <a:lumMod val="85000"/>
                                  <a:lumOff val="15000"/>
                                </a:schemeClr>
                              </a:solidFill>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en-US" sz="1200">
                              <a:solidFill>
                                <a:schemeClr val="tx1">
                                  <a:lumMod val="85000"/>
                                  <a:lumOff val="15000"/>
                                </a:schemeClr>
                              </a:solidFill>
                              <a:effectLst/>
                              <a:latin typeface="Cambria Math"/>
                              <a:ea typeface="Calibri"/>
                            </a:rPr>
                            <m:t>1</m:t>
                          </m:r>
                        </m:sup>
                      </m:sSubSup>
                      <m:r>
                        <a:rPr lang="en-US" sz="1200">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𝜑</m:t>
                      </m:r>
                      <m:d>
                        <m:dPr>
                          <m:ctrlPr>
                            <a:rPr lang="ru-RU" sz="1200" i="1">
                              <a:solidFill>
                                <a:schemeClr val="tx1">
                                  <a:lumMod val="85000"/>
                                  <a:lumOff val="15000"/>
                                </a:schemeClr>
                              </a:solidFill>
                              <a:effectLst/>
                              <a:latin typeface="Cambria Math" panose="02040503050406030204" pitchFamily="18" charset="0"/>
                              <a:ea typeface="Calibri"/>
                            </a:rPr>
                          </m:ctrlPr>
                        </m:dPr>
                        <m:e>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m:t>
                              </m:r>
                              <m:r>
                                <a:rPr lang="en-US" sz="1200">
                                  <a:solidFill>
                                    <a:schemeClr val="tx1">
                                      <a:lumMod val="85000"/>
                                      <a:lumOff val="15000"/>
                                    </a:schemeClr>
                                  </a:solidFill>
                                  <a:effectLst/>
                                  <a:latin typeface="Cambria Math"/>
                                  <a:ea typeface="Calibri"/>
                                </a:rPr>
                                <m:t>1</m:t>
                              </m:r>
                            </m:sub>
                            <m:sup>
                              <m:r>
                                <a:rPr lang="en-US" sz="1200">
                                  <a:solidFill>
                                    <a:schemeClr val="tx1">
                                      <a:lumMod val="85000"/>
                                      <a:lumOff val="15000"/>
                                    </a:schemeClr>
                                  </a:solidFill>
                                  <a:effectLst/>
                                  <a:latin typeface="Cambria Math"/>
                                  <a:ea typeface="Calibri"/>
                                </a:rPr>
                                <m:t>1</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−2</m:t>
                                  </m:r>
                                </m:sub>
                                <m:sup>
                                  <m:r>
                                    <a:rPr lang="en-US" sz="1200">
                                      <a:solidFill>
                                        <a:schemeClr val="tx1">
                                          <a:lumMod val="85000"/>
                                          <a:lumOff val="15000"/>
                                        </a:schemeClr>
                                      </a:solidFill>
                                      <a:effectLst/>
                                      <a:latin typeface="Cambria Math"/>
                                      <a:ea typeface="Calibri"/>
                                    </a:rPr>
                                    <m:t>1</m:t>
                                  </m:r>
                                </m:sup>
                              </m:sSubSup>
                              <m:r>
                                <a:rPr lang="en-US" sz="1200">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𝑗</m:t>
                              </m:r>
                            </m:sub>
                            <m:sup>
                              <m:r>
                                <a:rPr lang="en-US" sz="1200">
                                  <a:solidFill>
                                    <a:schemeClr val="tx1">
                                      <a:lumMod val="85000"/>
                                      <a:lumOff val="15000"/>
                                    </a:schemeClr>
                                  </a:solidFill>
                                  <a:effectLst/>
                                  <a:latin typeface="Cambria Math"/>
                                  <a:ea typeface="Calibri"/>
                                </a:rPr>
                                <m:t>1</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2</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3</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4</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5</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6</m:t>
                                  </m:r>
                                </m:sup>
                              </m:sSubSup>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7</m:t>
                                  </m:r>
                                </m:sup>
                              </m:sSubSup>
                              <m:r>
                                <a:rPr lang="en-US" sz="1200">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𝑋</m:t>
                              </m:r>
                            </m:e>
                            <m:sub>
                              <m:r>
                                <a:rPr lang="en-US" sz="1200">
                                  <a:solidFill>
                                    <a:schemeClr val="tx1">
                                      <a:lumMod val="85000"/>
                                      <a:lumOff val="15000"/>
                                    </a:schemeClr>
                                  </a:solidFill>
                                  <a:effectLst/>
                                  <a:latin typeface="Cambria Math"/>
                                  <a:ea typeface="Calibri"/>
                                </a:rPr>
                                <m:t>1</m:t>
                              </m:r>
                              <m:r>
                                <a:rPr lang="en-US" sz="1200" i="1">
                                  <a:solidFill>
                                    <a:schemeClr val="tx1">
                                      <a:lumMod val="85000"/>
                                      <a:lumOff val="15000"/>
                                    </a:schemeClr>
                                  </a:solidFill>
                                  <a:effectLst/>
                                  <a:latin typeface="Cambria Math"/>
                                  <a:ea typeface="Calibri"/>
                                </a:rPr>
                                <m:t>𝑡</m:t>
                              </m:r>
                            </m:sub>
                            <m:sup>
                              <m:r>
                                <a:rPr lang="en-US" sz="1200">
                                  <a:solidFill>
                                    <a:schemeClr val="tx1">
                                      <a:lumMod val="85000"/>
                                      <a:lumOff val="15000"/>
                                    </a:schemeClr>
                                  </a:solidFill>
                                  <a:effectLst/>
                                  <a:latin typeface="Cambria Math"/>
                                  <a:ea typeface="Calibri"/>
                                </a:rPr>
                                <m:t>1</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a:solidFill>
                                    <a:schemeClr val="tx1">
                                      <a:lumMod val="85000"/>
                                      <a:lumOff val="15000"/>
                                    </a:schemeClr>
                                  </a:solidFill>
                                  <a:effectLst/>
                                  <a:latin typeface="Cambria Math"/>
                                  <a:ea typeface="Calibri"/>
                                </a:rPr>
                                <m:t>2</m:t>
                              </m:r>
                              <m:r>
                                <a:rPr lang="en-US" sz="1200" i="1">
                                  <a:solidFill>
                                    <a:schemeClr val="tx1">
                                      <a:lumMod val="85000"/>
                                      <a:lumOff val="15000"/>
                                    </a:schemeClr>
                                  </a:solidFill>
                                  <a:effectLst/>
                                  <a:latin typeface="Cambria Math"/>
                                  <a:ea typeface="Calibri"/>
                                </a:rPr>
                                <m:t>𝑡</m:t>
                              </m:r>
                            </m:sub>
                            <m:sup>
                              <m:r>
                                <a:rPr lang="en-US" sz="1200">
                                  <a:solidFill>
                                    <a:schemeClr val="tx1">
                                      <a:lumMod val="85000"/>
                                      <a:lumOff val="15000"/>
                                    </a:schemeClr>
                                  </a:solidFill>
                                  <a:effectLst/>
                                  <a:latin typeface="Cambria Math"/>
                                  <a:ea typeface="Calibri"/>
                                </a:rPr>
                                <m:t>1</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a:solidFill>
                                    <a:schemeClr val="tx1">
                                      <a:lumMod val="85000"/>
                                      <a:lumOff val="15000"/>
                                    </a:schemeClr>
                                  </a:solidFill>
                                  <a:effectLst/>
                                  <a:latin typeface="Cambria Math"/>
                                  <a:ea typeface="Calibri"/>
                                </a:rPr>
                                <m:t>3</m:t>
                              </m:r>
                              <m:r>
                                <a:rPr lang="en-US" sz="1200" i="1">
                                  <a:solidFill>
                                    <a:schemeClr val="tx1">
                                      <a:lumMod val="85000"/>
                                      <a:lumOff val="15000"/>
                                    </a:schemeClr>
                                  </a:solidFill>
                                  <a:effectLst/>
                                  <a:latin typeface="Cambria Math"/>
                                  <a:ea typeface="Calibri"/>
                                </a:rPr>
                                <m:t>𝑡</m:t>
                              </m:r>
                            </m:sub>
                            <m:sup>
                              <m:r>
                                <a:rPr lang="en-US" sz="1200">
                                  <a:solidFill>
                                    <a:schemeClr val="tx1">
                                      <a:lumMod val="85000"/>
                                      <a:lumOff val="15000"/>
                                    </a:schemeClr>
                                  </a:solidFill>
                                  <a:effectLst/>
                                  <a:latin typeface="Cambria Math"/>
                                  <a:ea typeface="Calibri"/>
                                </a:rPr>
                                <m:t>1</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a:solidFill>
                                    <a:schemeClr val="tx1">
                                      <a:lumMod val="85000"/>
                                      <a:lumOff val="15000"/>
                                    </a:schemeClr>
                                  </a:solidFill>
                                  <a:effectLst/>
                                  <a:latin typeface="Cambria Math"/>
                                  <a:ea typeface="Calibri"/>
                                </a:rPr>
                                <m:t>4</m:t>
                              </m:r>
                              <m:r>
                                <a:rPr lang="en-US" sz="1200" i="1">
                                  <a:solidFill>
                                    <a:schemeClr val="tx1">
                                      <a:lumMod val="85000"/>
                                      <a:lumOff val="15000"/>
                                    </a:schemeClr>
                                  </a:solidFill>
                                  <a:effectLst/>
                                  <a:latin typeface="Cambria Math"/>
                                  <a:ea typeface="Calibri"/>
                                </a:rPr>
                                <m:t>𝑡</m:t>
                              </m:r>
                            </m:sub>
                            <m:sup>
                              <m:r>
                                <a:rPr lang="en-US" sz="1200">
                                  <a:solidFill>
                                    <a:schemeClr val="tx1">
                                      <a:lumMod val="85000"/>
                                      <a:lumOff val="15000"/>
                                    </a:schemeClr>
                                  </a:solidFill>
                                  <a:effectLst/>
                                  <a:latin typeface="Cambria Math"/>
                                  <a:ea typeface="Calibri"/>
                                </a:rPr>
                                <m:t>1</m:t>
                              </m:r>
                            </m:sup>
                          </m:sSubSup>
                        </m:e>
                      </m:d>
                    </m:oMath>
                  </m:oMathPara>
                </a14:m>
                <a:endParaRPr lang="ru-RU" sz="1200" dirty="0">
                  <a:solidFill>
                    <a:schemeClr val="tx1">
                      <a:lumMod val="85000"/>
                      <a:lumOff val="15000"/>
                    </a:schemeClr>
                  </a:solidFill>
                  <a:latin typeface="+mn-lt"/>
                  <a:ea typeface="Calibri"/>
                </a:endParaRPr>
              </a:p>
              <a:p>
                <a:pPr indent="0">
                  <a:lnSpc>
                    <a:spcPct val="115000"/>
                  </a:lnSpc>
                  <a:buNone/>
                </a:pPr>
                <a14:m>
                  <m:oMathPara xmlns:m="http://schemas.openxmlformats.org/officeDocument/2006/math">
                    <m:oMathParaPr>
                      <m:jc m:val="centerGroup"/>
                    </m:oMathParaPr>
                    <m:oMath xmlns:m="http://schemas.openxmlformats.org/officeDocument/2006/math">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2</m:t>
                          </m:r>
                        </m:sup>
                      </m:sSubSup>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𝜑</m:t>
                      </m:r>
                      <m:d>
                        <m:dPr>
                          <m:ctrlPr>
                            <a:rPr lang="ru-RU" sz="1200" i="1">
                              <a:solidFill>
                                <a:schemeClr val="tx1">
                                  <a:lumMod val="85000"/>
                                  <a:lumOff val="15000"/>
                                </a:schemeClr>
                              </a:solidFill>
                              <a:effectLst/>
                              <a:latin typeface="Cambria Math" panose="02040503050406030204" pitchFamily="18" charset="0"/>
                              <a:ea typeface="Calibri"/>
                            </a:rPr>
                          </m:ctrlPr>
                        </m:dPr>
                        <m:e>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m:t>
                              </m:r>
                              <m:r>
                                <a:rPr lang="en-US" sz="1200">
                                  <a:solidFill>
                                    <a:schemeClr val="tx1">
                                      <a:lumMod val="85000"/>
                                      <a:lumOff val="15000"/>
                                    </a:schemeClr>
                                  </a:solidFill>
                                  <a:effectLst/>
                                  <a:latin typeface="Cambria Math"/>
                                  <a:ea typeface="Calibri"/>
                                </a:rPr>
                                <m:t>1</m:t>
                              </m:r>
                            </m:sub>
                            <m:sup>
                              <m:r>
                                <a:rPr lang="ru-RU" sz="1200" i="1">
                                  <a:solidFill>
                                    <a:schemeClr val="tx1">
                                      <a:lumMod val="85000"/>
                                      <a:lumOff val="15000"/>
                                    </a:schemeClr>
                                  </a:solidFill>
                                  <a:effectLst/>
                                  <a:latin typeface="Cambria Math"/>
                                  <a:ea typeface="Calibri"/>
                                </a:rPr>
                                <m:t>2</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m:t>
                                  </m:r>
                                  <m:r>
                                    <a:rPr lang="en-US" sz="1200">
                                      <a:solidFill>
                                        <a:schemeClr val="tx1">
                                          <a:lumMod val="85000"/>
                                          <a:lumOff val="15000"/>
                                        </a:schemeClr>
                                      </a:solidFill>
                                      <a:effectLst/>
                                      <a:latin typeface="Cambria Math"/>
                                      <a:ea typeface="Calibri"/>
                                    </a:rPr>
                                    <m:t>2</m:t>
                                  </m:r>
                                </m:sub>
                                <m:sup>
                                  <m:r>
                                    <a:rPr lang="ru-RU" sz="1200" i="1">
                                      <a:solidFill>
                                        <a:schemeClr val="tx1">
                                          <a:lumMod val="85000"/>
                                          <a:lumOff val="15000"/>
                                        </a:schemeClr>
                                      </a:solidFill>
                                      <a:effectLst/>
                                      <a:latin typeface="Cambria Math"/>
                                      <a:ea typeface="Calibri"/>
                                    </a:rPr>
                                    <m:t>2</m:t>
                                  </m:r>
                                </m:sup>
                              </m:sSubSup>
                              <m:r>
                                <a:rPr lang="en-US" sz="1200">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𝑗</m:t>
                              </m:r>
                            </m:sub>
                            <m:sup>
                              <m:r>
                                <a:rPr lang="en-US" sz="1200" i="1">
                                  <a:solidFill>
                                    <a:schemeClr val="tx1">
                                      <a:lumMod val="85000"/>
                                      <a:lumOff val="15000"/>
                                    </a:schemeClr>
                                  </a:solidFill>
                                  <a:effectLst/>
                                  <a:latin typeface="Cambria Math"/>
                                  <a:ea typeface="Calibri"/>
                                </a:rPr>
                                <m:t>2</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1</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3</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4</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5</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6</m:t>
                              </m:r>
                            </m:sup>
                          </m:sSubSup>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7</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1</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2</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2</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2</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3</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2</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4</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2</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5</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2</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6</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2</m:t>
                              </m:r>
                            </m:sup>
                          </m:sSubSup>
                        </m:e>
                      </m:d>
                    </m:oMath>
                  </m:oMathPara>
                </a14:m>
                <a:endParaRPr lang="ru-RU" sz="1200" dirty="0">
                  <a:solidFill>
                    <a:schemeClr val="tx1">
                      <a:lumMod val="85000"/>
                      <a:lumOff val="15000"/>
                    </a:schemeClr>
                  </a:solidFill>
                  <a:latin typeface="+mn-lt"/>
                  <a:ea typeface="Calibri"/>
                </a:endParaRPr>
              </a:p>
              <a:p>
                <a:pPr indent="0">
                  <a:lnSpc>
                    <a:spcPct val="115000"/>
                  </a:lnSpc>
                  <a:buNone/>
                </a:pPr>
                <a14:m>
                  <m:oMathPara xmlns:m="http://schemas.openxmlformats.org/officeDocument/2006/math">
                    <m:oMathParaPr>
                      <m:jc m:val="centerGroup"/>
                    </m:oMathParaPr>
                    <m:oMath xmlns:m="http://schemas.openxmlformats.org/officeDocument/2006/math">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3</m:t>
                          </m:r>
                        </m:sup>
                      </m:sSubSup>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𝜑</m:t>
                      </m:r>
                      <m:d>
                        <m:dPr>
                          <m:ctrlPr>
                            <a:rPr lang="ru-RU" sz="1200" i="1">
                              <a:solidFill>
                                <a:schemeClr val="tx1">
                                  <a:lumMod val="85000"/>
                                  <a:lumOff val="15000"/>
                                </a:schemeClr>
                              </a:solidFill>
                              <a:effectLst/>
                              <a:latin typeface="Cambria Math" panose="02040503050406030204" pitchFamily="18" charset="0"/>
                              <a:ea typeface="Calibri"/>
                            </a:rPr>
                          </m:ctrlPr>
                        </m:dPr>
                        <m:e>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−1</m:t>
                              </m:r>
                            </m:sub>
                            <m:sup>
                              <m:r>
                                <a:rPr lang="en-US" sz="1200" i="1">
                                  <a:solidFill>
                                    <a:schemeClr val="tx1">
                                      <a:lumMod val="85000"/>
                                      <a:lumOff val="15000"/>
                                    </a:schemeClr>
                                  </a:solidFill>
                                  <a:effectLst/>
                                  <a:latin typeface="Cambria Math"/>
                                  <a:ea typeface="Calibri"/>
                                </a:rPr>
                                <m:t>3</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−2</m:t>
                              </m:r>
                            </m:sub>
                            <m:sup>
                              <m:r>
                                <a:rPr lang="en-US" sz="1200" i="1">
                                  <a:solidFill>
                                    <a:schemeClr val="tx1">
                                      <a:lumMod val="85000"/>
                                      <a:lumOff val="15000"/>
                                    </a:schemeClr>
                                  </a:solidFill>
                                  <a:effectLst/>
                                  <a:latin typeface="Cambria Math"/>
                                  <a:ea typeface="Calibri"/>
                                </a:rPr>
                                <m:t>3</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𝑗</m:t>
                              </m:r>
                            </m:sub>
                            <m:sup>
                              <m:r>
                                <a:rPr lang="en-US" sz="1200" i="1">
                                  <a:solidFill>
                                    <a:schemeClr val="tx1">
                                      <a:lumMod val="85000"/>
                                      <a:lumOff val="15000"/>
                                    </a:schemeClr>
                                  </a:solidFill>
                                  <a:effectLst/>
                                  <a:latin typeface="Cambria Math"/>
                                  <a:ea typeface="Calibri"/>
                                </a:rPr>
                                <m:t>3</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1</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2</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4</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5</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6</m:t>
                              </m:r>
                            </m:sup>
                          </m:sSubSup>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7</m:t>
                              </m:r>
                            </m:sup>
                          </m:sSubSup>
                          <m:r>
                            <a:rPr lang="ru-RU"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1</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3</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2</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3</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3</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3</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4</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3</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5</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3</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6</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3</m:t>
                              </m:r>
                            </m:sup>
                          </m:sSubSup>
                        </m:e>
                      </m:d>
                    </m:oMath>
                  </m:oMathPara>
                </a14:m>
                <a:endParaRPr lang="ru-RU" sz="1200" dirty="0">
                  <a:solidFill>
                    <a:schemeClr val="tx1">
                      <a:lumMod val="85000"/>
                      <a:lumOff val="15000"/>
                    </a:schemeClr>
                  </a:solidFill>
                  <a:latin typeface="+mn-lt"/>
                  <a:ea typeface="Calibri"/>
                </a:endParaRPr>
              </a:p>
              <a:p>
                <a:pPr indent="0">
                  <a:lnSpc>
                    <a:spcPct val="115000"/>
                  </a:lnSpc>
                  <a:buNone/>
                </a:pPr>
                <a14:m>
                  <m:oMathPara xmlns:m="http://schemas.openxmlformats.org/officeDocument/2006/math">
                    <m:oMathParaPr>
                      <m:jc m:val="centerGroup"/>
                    </m:oMathParaPr>
                    <m:oMath xmlns:m="http://schemas.openxmlformats.org/officeDocument/2006/math">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4</m:t>
                          </m:r>
                        </m:sup>
                      </m:sSubSup>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𝜑</m:t>
                      </m:r>
                      <m:d>
                        <m:dPr>
                          <m:ctrlPr>
                            <a:rPr lang="ru-RU" sz="1200" i="1">
                              <a:solidFill>
                                <a:schemeClr val="tx1">
                                  <a:lumMod val="85000"/>
                                  <a:lumOff val="15000"/>
                                </a:schemeClr>
                              </a:solidFill>
                              <a:effectLst/>
                              <a:latin typeface="Cambria Math" panose="02040503050406030204" pitchFamily="18" charset="0"/>
                              <a:ea typeface="Calibri"/>
                            </a:rPr>
                          </m:ctrlPr>
                        </m:dPr>
                        <m:e>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−1</m:t>
                              </m:r>
                            </m:sub>
                            <m:sup>
                              <m:r>
                                <a:rPr lang="en-US" sz="1200" i="1">
                                  <a:solidFill>
                                    <a:schemeClr val="tx1">
                                      <a:lumMod val="85000"/>
                                      <a:lumOff val="15000"/>
                                    </a:schemeClr>
                                  </a:solidFill>
                                  <a:effectLst/>
                                  <a:latin typeface="Cambria Math"/>
                                  <a:ea typeface="Calibri"/>
                                </a:rPr>
                                <m:t>4</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−2</m:t>
                              </m:r>
                            </m:sub>
                            <m:sup>
                              <m:r>
                                <a:rPr lang="en-US" sz="1200" i="1">
                                  <a:solidFill>
                                    <a:schemeClr val="tx1">
                                      <a:lumMod val="85000"/>
                                      <a:lumOff val="15000"/>
                                    </a:schemeClr>
                                  </a:solidFill>
                                  <a:effectLst/>
                                  <a:latin typeface="Cambria Math"/>
                                  <a:ea typeface="Calibri"/>
                                </a:rPr>
                                <m:t>4</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𝑗</m:t>
                              </m:r>
                            </m:sub>
                            <m:sup>
                              <m:r>
                                <a:rPr lang="en-US" sz="1200" i="1">
                                  <a:solidFill>
                                    <a:schemeClr val="tx1">
                                      <a:lumMod val="85000"/>
                                      <a:lumOff val="15000"/>
                                    </a:schemeClr>
                                  </a:solidFill>
                                  <a:effectLst/>
                                  <a:latin typeface="Cambria Math"/>
                                  <a:ea typeface="Calibri"/>
                                </a:rPr>
                                <m:t>4</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1</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2</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3</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5</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6</m:t>
                              </m:r>
                            </m:sup>
                          </m:sSubSup>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7</m:t>
                              </m:r>
                            </m:sup>
                          </m:sSubSup>
                          <m:r>
                            <a:rPr lang="ru-RU"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1</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4</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2</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4</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3</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4</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4</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4</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5</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4</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6</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4</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7</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4</m:t>
                              </m:r>
                            </m:sup>
                          </m:sSubSup>
                        </m:e>
                      </m:d>
                    </m:oMath>
                  </m:oMathPara>
                </a14:m>
                <a:endParaRPr lang="ru-RU" sz="1200" dirty="0">
                  <a:solidFill>
                    <a:schemeClr val="tx1">
                      <a:lumMod val="85000"/>
                      <a:lumOff val="15000"/>
                    </a:schemeClr>
                  </a:solidFill>
                  <a:latin typeface="+mn-lt"/>
                  <a:ea typeface="Calibri"/>
                </a:endParaRPr>
              </a:p>
              <a:p>
                <a:pPr indent="0">
                  <a:lnSpc>
                    <a:spcPct val="115000"/>
                  </a:lnSpc>
                  <a:buNone/>
                </a:pPr>
                <a14:m>
                  <m:oMathPara xmlns:m="http://schemas.openxmlformats.org/officeDocument/2006/math">
                    <m:oMathParaPr>
                      <m:jc m:val="centerGroup"/>
                    </m:oMathParaPr>
                    <m:oMath xmlns:m="http://schemas.openxmlformats.org/officeDocument/2006/math">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5</m:t>
                          </m:r>
                        </m:sup>
                      </m:sSubSup>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𝜑</m:t>
                      </m:r>
                      <m:d>
                        <m:dPr>
                          <m:ctrlPr>
                            <a:rPr lang="ru-RU" sz="1200" i="1">
                              <a:solidFill>
                                <a:schemeClr val="tx1">
                                  <a:lumMod val="85000"/>
                                  <a:lumOff val="15000"/>
                                </a:schemeClr>
                              </a:solidFill>
                              <a:effectLst/>
                              <a:latin typeface="Cambria Math" panose="02040503050406030204" pitchFamily="18" charset="0"/>
                              <a:ea typeface="Calibri"/>
                            </a:rPr>
                          </m:ctrlPr>
                        </m:dPr>
                        <m:e>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−1</m:t>
                              </m:r>
                            </m:sub>
                            <m:sup>
                              <m:r>
                                <a:rPr lang="en-US" sz="1200" i="1">
                                  <a:solidFill>
                                    <a:schemeClr val="tx1">
                                      <a:lumMod val="85000"/>
                                      <a:lumOff val="15000"/>
                                    </a:schemeClr>
                                  </a:solidFill>
                                  <a:effectLst/>
                                  <a:latin typeface="Cambria Math"/>
                                  <a:ea typeface="Calibri"/>
                                </a:rPr>
                                <m:t>5</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−2</m:t>
                              </m:r>
                            </m:sub>
                            <m:sup>
                              <m:r>
                                <a:rPr lang="en-US" sz="1200" i="1">
                                  <a:solidFill>
                                    <a:schemeClr val="tx1">
                                      <a:lumMod val="85000"/>
                                      <a:lumOff val="15000"/>
                                    </a:schemeClr>
                                  </a:solidFill>
                                  <a:effectLst/>
                                  <a:latin typeface="Cambria Math"/>
                                  <a:ea typeface="Calibri"/>
                                </a:rPr>
                                <m:t>5</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𝑗</m:t>
                              </m:r>
                            </m:sub>
                            <m:sup>
                              <m:r>
                                <a:rPr lang="en-US" sz="1200" i="1">
                                  <a:solidFill>
                                    <a:schemeClr val="tx1">
                                      <a:lumMod val="85000"/>
                                      <a:lumOff val="15000"/>
                                    </a:schemeClr>
                                  </a:solidFill>
                                  <a:effectLst/>
                                  <a:latin typeface="Cambria Math"/>
                                  <a:ea typeface="Calibri"/>
                                </a:rPr>
                                <m:t>5</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1</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2</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3</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4</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6</m:t>
                              </m:r>
                            </m:sup>
                          </m:sSubSup>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7</m:t>
                              </m:r>
                            </m:sup>
                          </m:sSubSup>
                          <m:r>
                            <a:rPr lang="ru-RU"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1</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5</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2</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5</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3</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5</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4</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5</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5</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5</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6</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5</m:t>
                              </m:r>
                            </m:sup>
                          </m:sSubSup>
                        </m:e>
                      </m:d>
                    </m:oMath>
                  </m:oMathPara>
                </a14:m>
                <a:endParaRPr lang="ru-RU" sz="1200" dirty="0">
                  <a:solidFill>
                    <a:schemeClr val="tx1">
                      <a:lumMod val="85000"/>
                      <a:lumOff val="15000"/>
                    </a:schemeClr>
                  </a:solidFill>
                  <a:latin typeface="+mn-lt"/>
                  <a:ea typeface="Calibri"/>
                </a:endParaRPr>
              </a:p>
              <a:p>
                <a:pPr indent="0">
                  <a:lnSpc>
                    <a:spcPct val="115000"/>
                  </a:lnSpc>
                  <a:buNone/>
                </a:pPr>
                <a14:m>
                  <m:oMathPara xmlns:m="http://schemas.openxmlformats.org/officeDocument/2006/math">
                    <m:oMathParaPr>
                      <m:jc m:val="centerGroup"/>
                    </m:oMathParaPr>
                    <m:oMath xmlns:m="http://schemas.openxmlformats.org/officeDocument/2006/math">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6</m:t>
                          </m:r>
                        </m:sup>
                      </m:sSubSup>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𝜑</m:t>
                      </m:r>
                      <m:d>
                        <m:dPr>
                          <m:ctrlPr>
                            <a:rPr lang="ru-RU" sz="1200" i="1">
                              <a:solidFill>
                                <a:schemeClr val="tx1">
                                  <a:lumMod val="85000"/>
                                  <a:lumOff val="15000"/>
                                </a:schemeClr>
                              </a:solidFill>
                              <a:effectLst/>
                              <a:latin typeface="Cambria Math" panose="02040503050406030204" pitchFamily="18" charset="0"/>
                              <a:ea typeface="Calibri"/>
                            </a:rPr>
                          </m:ctrlPr>
                        </m:dPr>
                        <m:e>
                          <m:sSubSup>
                            <m:sSubSupPr>
                              <m:ctrlPr>
                                <a:rPr lang="ru-RU" sz="1200" i="1">
                                  <a:solidFill>
                                    <a:schemeClr val="tx1">
                                      <a:lumMod val="85000"/>
                                      <a:lumOff val="15000"/>
                                    </a:schemeClr>
                                  </a:solidFill>
                                  <a:effectLst/>
                                  <a:latin typeface="Cambria Math" panose="02040503050406030204" pitchFamily="18" charset="0"/>
                                  <a:ea typeface="Calibri"/>
                                </a:rPr>
                              </m:ctrlPr>
                            </m:sSubSupPr>
                            <m:e>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−1</m:t>
                                  </m:r>
                                </m:sub>
                                <m:sup>
                                  <m:r>
                                    <a:rPr lang="en-US" sz="1200" i="1">
                                      <a:solidFill>
                                        <a:schemeClr val="tx1">
                                          <a:lumMod val="85000"/>
                                          <a:lumOff val="15000"/>
                                        </a:schemeClr>
                                      </a:solidFill>
                                      <a:effectLst/>
                                      <a:latin typeface="Cambria Math"/>
                                      <a:ea typeface="Calibri"/>
                                    </a:rPr>
                                    <m:t>6</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−2</m:t>
                                  </m:r>
                                </m:sub>
                                <m:sup>
                                  <m:r>
                                    <a:rPr lang="en-US" sz="1200" i="1">
                                      <a:solidFill>
                                        <a:schemeClr val="tx1">
                                          <a:lumMod val="85000"/>
                                          <a:lumOff val="15000"/>
                                        </a:schemeClr>
                                      </a:solidFill>
                                      <a:effectLst/>
                                      <a:latin typeface="Cambria Math"/>
                                      <a:ea typeface="Calibri"/>
                                    </a:rPr>
                                    <m:t>6</m:t>
                                  </m:r>
                                </m:sup>
                              </m:sSubSup>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𝑗</m:t>
                              </m:r>
                            </m:sub>
                            <m:sup>
                              <m:r>
                                <a:rPr lang="en-US" sz="1200" i="1">
                                  <a:solidFill>
                                    <a:schemeClr val="tx1">
                                      <a:lumMod val="85000"/>
                                      <a:lumOff val="15000"/>
                                    </a:schemeClr>
                                  </a:solidFill>
                                  <a:effectLst/>
                                  <a:latin typeface="Cambria Math"/>
                                  <a:ea typeface="Calibri"/>
                                </a:rPr>
                                <m:t>6</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1</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2</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3</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4</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5</m:t>
                              </m:r>
                            </m:sup>
                          </m:sSubSup>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7</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1</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6</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2</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6</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3</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6</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4</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6</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5</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6</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6</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6</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7</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6</m:t>
                              </m:r>
                            </m:sup>
                          </m:sSubSup>
                        </m:e>
                      </m:d>
                    </m:oMath>
                  </m:oMathPara>
                </a14:m>
                <a:endParaRPr lang="ru-RU" sz="1200" dirty="0">
                  <a:solidFill>
                    <a:schemeClr val="tx1">
                      <a:lumMod val="85000"/>
                      <a:lumOff val="15000"/>
                    </a:schemeClr>
                  </a:solidFill>
                  <a:latin typeface="+mn-lt"/>
                  <a:ea typeface="Calibri"/>
                </a:endParaRPr>
              </a:p>
              <a:p>
                <a:pPr indent="0">
                  <a:lnSpc>
                    <a:spcPct val="115000"/>
                  </a:lnSpc>
                  <a:buNone/>
                </a:pPr>
                <a14:m>
                  <m:oMathPara xmlns:m="http://schemas.openxmlformats.org/officeDocument/2006/math">
                    <m:oMathParaPr>
                      <m:jc m:val="centerGroup"/>
                    </m:oMathParaPr>
                    <m:oMath xmlns:m="http://schemas.openxmlformats.org/officeDocument/2006/math">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7</m:t>
                          </m:r>
                        </m:sup>
                      </m:sSubSup>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𝜑</m:t>
                      </m:r>
                      <m:d>
                        <m:dPr>
                          <m:ctrlPr>
                            <a:rPr lang="ru-RU" sz="1200" i="1">
                              <a:solidFill>
                                <a:schemeClr val="tx1">
                                  <a:lumMod val="85000"/>
                                  <a:lumOff val="15000"/>
                                </a:schemeClr>
                              </a:solidFill>
                              <a:effectLst/>
                              <a:latin typeface="Cambria Math" panose="02040503050406030204" pitchFamily="18" charset="0"/>
                              <a:ea typeface="Calibri"/>
                            </a:rPr>
                          </m:ctrlPr>
                        </m:dPr>
                        <m:e>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−1</m:t>
                              </m:r>
                            </m:sub>
                            <m:sup>
                              <m:r>
                                <a:rPr lang="en-US" sz="1200" i="1">
                                  <a:solidFill>
                                    <a:schemeClr val="tx1">
                                      <a:lumMod val="85000"/>
                                      <a:lumOff val="15000"/>
                                    </a:schemeClr>
                                  </a:solidFill>
                                  <a:effectLst/>
                                  <a:latin typeface="Cambria Math"/>
                                  <a:ea typeface="Calibri"/>
                                </a:rPr>
                                <m:t>7</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−2</m:t>
                              </m:r>
                            </m:sub>
                            <m:sup>
                              <m:r>
                                <a:rPr lang="en-US" sz="1200" i="1">
                                  <a:solidFill>
                                    <a:schemeClr val="tx1">
                                      <a:lumMod val="85000"/>
                                      <a:lumOff val="15000"/>
                                    </a:schemeClr>
                                  </a:solidFill>
                                  <a:effectLst/>
                                  <a:latin typeface="Cambria Math"/>
                                  <a:ea typeface="Calibri"/>
                                </a:rPr>
                                <m:t>7</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𝑗</m:t>
                              </m:r>
                            </m:sub>
                            <m:sup>
                              <m:r>
                                <a:rPr lang="en-US" sz="1200" i="1">
                                  <a:solidFill>
                                    <a:schemeClr val="tx1">
                                      <a:lumMod val="85000"/>
                                      <a:lumOff val="15000"/>
                                    </a:schemeClr>
                                  </a:solidFill>
                                  <a:effectLst/>
                                  <a:latin typeface="Cambria Math"/>
                                  <a:ea typeface="Calibri"/>
                                </a:rPr>
                                <m:t>7</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1</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2</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3</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4</m:t>
                              </m:r>
                            </m:sup>
                          </m:sSubSup>
                          <m:r>
                            <a:rPr lang="en-US" sz="1200">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5</m:t>
                              </m:r>
                            </m:sup>
                          </m:sSubSup>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m:t>
                              </m:r>
                              <m:r>
                                <a:rPr lang="en-US" sz="1200" i="1">
                                  <a:solidFill>
                                    <a:schemeClr val="tx1">
                                      <a:lumMod val="85000"/>
                                      <a:lumOff val="15000"/>
                                    </a:schemeClr>
                                  </a:solidFill>
                                  <a:effectLst/>
                                  <a:latin typeface="Cambria Math"/>
                                  <a:ea typeface="Calibri"/>
                                </a:rPr>
                                <m:t>𝑦</m:t>
                              </m:r>
                            </m:e>
                            <m:sub>
                              <m:r>
                                <a:rPr lang="en-US" sz="1200" i="1">
                                  <a:solidFill>
                                    <a:schemeClr val="tx1">
                                      <a:lumMod val="85000"/>
                                      <a:lumOff val="15000"/>
                                    </a:schemeClr>
                                  </a:solidFill>
                                  <a:effectLst/>
                                  <a:latin typeface="Cambria Math"/>
                                  <a:ea typeface="Calibri"/>
                                </a:rPr>
                                <m:t>𝑡</m:t>
                              </m:r>
                            </m:sub>
                            <m:sup>
                              <m:r>
                                <a:rPr lang="ru-RU" sz="1200" i="1">
                                  <a:solidFill>
                                    <a:schemeClr val="tx1">
                                      <a:lumMod val="85000"/>
                                      <a:lumOff val="15000"/>
                                    </a:schemeClr>
                                  </a:solidFill>
                                  <a:effectLst/>
                                  <a:latin typeface="Cambria Math"/>
                                  <a:ea typeface="Calibri"/>
                                </a:rPr>
                                <m:t>6</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1</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7</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2</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7</m:t>
                              </m:r>
                            </m:sup>
                          </m:sSubSup>
                          <m:r>
                            <a:rPr lang="en-US" sz="1200" i="1">
                              <a:solidFill>
                                <a:schemeClr val="tx1">
                                  <a:lumMod val="85000"/>
                                  <a:lumOff val="15000"/>
                                </a:schemeClr>
                              </a:solidFill>
                              <a:effectLst/>
                              <a:latin typeface="Cambria Math"/>
                              <a:ea typeface="Calibri"/>
                            </a:rPr>
                            <m:t>,</m:t>
                          </m:r>
                          <m:sSubSup>
                            <m:sSubSupPr>
                              <m:ctrlPr>
                                <a:rPr lang="ru-RU" sz="1200" i="1">
                                  <a:solidFill>
                                    <a:schemeClr val="tx1">
                                      <a:lumMod val="85000"/>
                                      <a:lumOff val="15000"/>
                                    </a:schemeClr>
                                  </a:solidFill>
                                  <a:effectLst/>
                                  <a:latin typeface="Cambria Math" panose="02040503050406030204" pitchFamily="18" charset="0"/>
                                  <a:ea typeface="Calibri"/>
                                </a:rPr>
                              </m:ctrlPr>
                            </m:sSubSupPr>
                            <m:e>
                              <m:r>
                                <a:rPr lang="en-US" sz="1200" i="1">
                                  <a:solidFill>
                                    <a:schemeClr val="tx1">
                                      <a:lumMod val="85000"/>
                                      <a:lumOff val="15000"/>
                                    </a:schemeClr>
                                  </a:solidFill>
                                  <a:effectLst/>
                                  <a:latin typeface="Cambria Math"/>
                                  <a:ea typeface="Calibri"/>
                                </a:rPr>
                                <m:t>𝑋</m:t>
                              </m:r>
                            </m:e>
                            <m:sub>
                              <m:r>
                                <a:rPr lang="en-US" sz="1200" i="1">
                                  <a:solidFill>
                                    <a:schemeClr val="tx1">
                                      <a:lumMod val="85000"/>
                                      <a:lumOff val="15000"/>
                                    </a:schemeClr>
                                  </a:solidFill>
                                  <a:effectLst/>
                                  <a:latin typeface="Cambria Math"/>
                                  <a:ea typeface="Calibri"/>
                                </a:rPr>
                                <m:t>3</m:t>
                              </m:r>
                              <m:r>
                                <a:rPr lang="en-US" sz="1200" i="1">
                                  <a:solidFill>
                                    <a:schemeClr val="tx1">
                                      <a:lumMod val="85000"/>
                                      <a:lumOff val="15000"/>
                                    </a:schemeClr>
                                  </a:solidFill>
                                  <a:effectLst/>
                                  <a:latin typeface="Cambria Math"/>
                                  <a:ea typeface="Calibri"/>
                                </a:rPr>
                                <m:t>𝑡</m:t>
                              </m:r>
                            </m:sub>
                            <m:sup>
                              <m:r>
                                <a:rPr lang="en-US" sz="1200" i="1">
                                  <a:solidFill>
                                    <a:schemeClr val="tx1">
                                      <a:lumMod val="85000"/>
                                      <a:lumOff val="15000"/>
                                    </a:schemeClr>
                                  </a:solidFill>
                                  <a:effectLst/>
                                  <a:latin typeface="Cambria Math"/>
                                  <a:ea typeface="Calibri"/>
                                </a:rPr>
                                <m:t>7</m:t>
                              </m:r>
                            </m:sup>
                          </m:sSubSup>
                        </m:e>
                      </m:d>
                    </m:oMath>
                  </m:oMathPara>
                </a14:m>
                <a:endParaRPr lang="ru-RU" sz="1200" dirty="0">
                  <a:solidFill>
                    <a:schemeClr val="tx1">
                      <a:lumMod val="85000"/>
                      <a:lumOff val="15000"/>
                    </a:schemeClr>
                  </a:solidFill>
                  <a:latin typeface="+mn-lt"/>
                  <a:ea typeface="Calibri"/>
                </a:endParaRPr>
              </a:p>
              <a:p>
                <a:pPr marL="0" indent="0">
                  <a:buNone/>
                </a:pPr>
                <a:r>
                  <a:rPr lang="ru-RU" sz="1200" dirty="0" smtClean="0">
                    <a:solidFill>
                      <a:schemeClr val="tx1">
                        <a:lumMod val="85000"/>
                        <a:lumOff val="15000"/>
                      </a:schemeClr>
                    </a:solidFill>
                    <a:latin typeface="+mn-lt"/>
                  </a:rPr>
                  <a:t>Методика </a:t>
                </a:r>
                <a:r>
                  <a:rPr lang="ru-RU" sz="1200" dirty="0">
                    <a:solidFill>
                      <a:schemeClr val="tx1">
                        <a:lumMod val="85000"/>
                        <a:lumOff val="15000"/>
                      </a:schemeClr>
                    </a:solidFill>
                    <a:latin typeface="+mn-lt"/>
                  </a:rPr>
                  <a:t>включает следующие основные этапы:</a:t>
                </a:r>
                <a:endParaRPr lang="ru-RU" sz="1200" b="1" dirty="0">
                  <a:solidFill>
                    <a:schemeClr val="tx1">
                      <a:lumMod val="85000"/>
                      <a:lumOff val="15000"/>
                    </a:schemeClr>
                  </a:solidFill>
                  <a:latin typeface="+mn-lt"/>
                </a:endParaRPr>
              </a:p>
              <a:p>
                <a:pPr marL="1211580" lvl="1" indent="-342900">
                  <a:buFont typeface="Wingdings" panose="05000000000000000000" pitchFamily="2" charset="2"/>
                  <a:buChar char="§"/>
                </a:pPr>
                <a:r>
                  <a:rPr lang="ru-RU" sz="1200" dirty="0">
                    <a:solidFill>
                      <a:schemeClr val="tx1">
                        <a:lumMod val="85000"/>
                        <a:lumOff val="15000"/>
                      </a:schemeClr>
                    </a:solidFill>
                    <a:latin typeface="+mn-lt"/>
                  </a:rPr>
                  <a:t>Составление структурной формы модели;</a:t>
                </a:r>
                <a:endParaRPr lang="ru-RU" sz="1200" b="1" dirty="0">
                  <a:solidFill>
                    <a:schemeClr val="tx1">
                      <a:lumMod val="85000"/>
                      <a:lumOff val="15000"/>
                    </a:schemeClr>
                  </a:solidFill>
                  <a:latin typeface="+mn-lt"/>
                </a:endParaRPr>
              </a:p>
              <a:p>
                <a:pPr marL="1211580" lvl="1" indent="-342900">
                  <a:buFont typeface="Wingdings" panose="05000000000000000000" pitchFamily="2" charset="2"/>
                  <a:buChar char="§"/>
                </a:pPr>
                <a:r>
                  <a:rPr lang="ru-RU" sz="1200" dirty="0">
                    <a:solidFill>
                      <a:schemeClr val="tx1">
                        <a:lumMod val="85000"/>
                        <a:lumOff val="15000"/>
                      </a:schemeClr>
                    </a:solidFill>
                    <a:latin typeface="+mn-lt"/>
                  </a:rPr>
                  <a:t>Проверка временных рядов переменных на стационарность, используя </a:t>
                </a:r>
                <a:r>
                  <a:rPr lang="ru-RU" sz="1200" dirty="0" err="1">
                    <a:solidFill>
                      <a:schemeClr val="tx1">
                        <a:lumMod val="85000"/>
                        <a:lumOff val="15000"/>
                      </a:schemeClr>
                    </a:solidFill>
                    <a:latin typeface="+mn-lt"/>
                  </a:rPr>
                  <a:t>Dickey</a:t>
                </a:r>
                <a:r>
                  <a:rPr lang="ru-RU" sz="1200" b="1" dirty="0">
                    <a:solidFill>
                      <a:schemeClr val="tx1">
                        <a:lumMod val="85000"/>
                        <a:lumOff val="15000"/>
                      </a:schemeClr>
                    </a:solidFill>
                    <a:latin typeface="+mn-lt"/>
                  </a:rPr>
                  <a:t> – </a:t>
                </a:r>
                <a:r>
                  <a:rPr lang="ru-RU" sz="1200" dirty="0" err="1">
                    <a:solidFill>
                      <a:schemeClr val="tx1">
                        <a:lumMod val="85000"/>
                        <a:lumOff val="15000"/>
                      </a:schemeClr>
                    </a:solidFill>
                    <a:latin typeface="+mn-lt"/>
                  </a:rPr>
                  <a:t>Fuller</a:t>
                </a:r>
                <a:r>
                  <a:rPr lang="ru-RU" sz="1200" b="1" dirty="0">
                    <a:solidFill>
                      <a:schemeClr val="tx1">
                        <a:lumMod val="85000"/>
                        <a:lumOff val="15000"/>
                      </a:schemeClr>
                    </a:solidFill>
                    <a:latin typeface="+mn-lt"/>
                  </a:rPr>
                  <a:t> </a:t>
                </a:r>
                <a:r>
                  <a:rPr lang="ru-RU" sz="1200" dirty="0" err="1">
                    <a:solidFill>
                      <a:schemeClr val="tx1">
                        <a:lumMod val="85000"/>
                        <a:lumOff val="15000"/>
                      </a:schemeClr>
                    </a:solidFill>
                    <a:latin typeface="+mn-lt"/>
                  </a:rPr>
                  <a:t>test</a:t>
                </a:r>
                <a:r>
                  <a:rPr lang="ru-RU" sz="1200" dirty="0">
                    <a:solidFill>
                      <a:schemeClr val="tx1">
                        <a:lumMod val="85000"/>
                        <a:lumOff val="15000"/>
                      </a:schemeClr>
                    </a:solidFill>
                    <a:latin typeface="+mn-lt"/>
                  </a:rPr>
                  <a:t>;</a:t>
                </a:r>
                <a:endParaRPr lang="ru-RU" sz="1200" b="1" dirty="0">
                  <a:solidFill>
                    <a:schemeClr val="tx1">
                      <a:lumMod val="85000"/>
                      <a:lumOff val="15000"/>
                    </a:schemeClr>
                  </a:solidFill>
                  <a:latin typeface="+mn-lt"/>
                </a:endParaRPr>
              </a:p>
              <a:p>
                <a:pPr marL="1211580" lvl="1" indent="-342900">
                  <a:buFont typeface="Wingdings" panose="05000000000000000000" pitchFamily="2" charset="2"/>
                  <a:buChar char="§"/>
                </a:pPr>
                <a:r>
                  <a:rPr lang="ru-RU" sz="1200" dirty="0">
                    <a:solidFill>
                      <a:schemeClr val="tx1">
                        <a:lumMod val="85000"/>
                        <a:lumOff val="15000"/>
                      </a:schemeClr>
                    </a:solidFill>
                    <a:latin typeface="+mn-lt"/>
                  </a:rPr>
                  <a:t>Выбор лаг эндогенной переменной, которые имеют сильную корреляционную связь со значением переменной в последнем периоде;</a:t>
                </a:r>
                <a:endParaRPr lang="ru-RU" sz="1200" b="1" dirty="0">
                  <a:solidFill>
                    <a:schemeClr val="tx1">
                      <a:lumMod val="85000"/>
                      <a:lumOff val="15000"/>
                    </a:schemeClr>
                  </a:solidFill>
                  <a:latin typeface="+mn-lt"/>
                </a:endParaRPr>
              </a:p>
              <a:p>
                <a:pPr marL="1211580" lvl="1" indent="-342900">
                  <a:buFont typeface="Wingdings" panose="05000000000000000000" pitchFamily="2" charset="2"/>
                  <a:buChar char="§"/>
                </a:pPr>
                <a:r>
                  <a:rPr lang="ru-RU" sz="1200" dirty="0">
                    <a:solidFill>
                      <a:schemeClr val="tx1">
                        <a:lumMod val="85000"/>
                        <a:lumOff val="15000"/>
                      </a:schemeClr>
                    </a:solidFill>
                    <a:latin typeface="+mn-lt"/>
                  </a:rPr>
                  <a:t>Проверка тесноты связи эндогенной переменной с экзогенными переменными;</a:t>
                </a:r>
                <a:endParaRPr lang="ru-RU" sz="1200" b="1" dirty="0">
                  <a:solidFill>
                    <a:schemeClr val="tx1">
                      <a:lumMod val="85000"/>
                      <a:lumOff val="15000"/>
                    </a:schemeClr>
                  </a:solidFill>
                  <a:latin typeface="+mn-lt"/>
                </a:endParaRPr>
              </a:p>
              <a:p>
                <a:pPr marL="1211580" lvl="1" indent="-342900">
                  <a:buFont typeface="Wingdings" panose="05000000000000000000" pitchFamily="2" charset="2"/>
                  <a:buChar char="§"/>
                </a:pPr>
                <a:r>
                  <a:rPr lang="ru-RU" sz="1200" dirty="0">
                    <a:solidFill>
                      <a:schemeClr val="tx1">
                        <a:lumMod val="85000"/>
                        <a:lumOff val="15000"/>
                      </a:schemeClr>
                    </a:solidFill>
                    <a:latin typeface="+mn-lt"/>
                  </a:rPr>
                  <a:t>Проверка экзогенных переменных на </a:t>
                </a:r>
                <a:r>
                  <a:rPr lang="ru-RU" sz="1200" dirty="0" err="1">
                    <a:solidFill>
                      <a:schemeClr val="tx1">
                        <a:lumMod val="85000"/>
                        <a:lumOff val="15000"/>
                      </a:schemeClr>
                    </a:solidFill>
                    <a:latin typeface="+mn-lt"/>
                  </a:rPr>
                  <a:t>мультиколлинеарность</a:t>
                </a:r>
                <a:r>
                  <a:rPr lang="ru-RU" sz="1200" dirty="0">
                    <a:solidFill>
                      <a:schemeClr val="tx1">
                        <a:lumMod val="85000"/>
                        <a:lumOff val="15000"/>
                      </a:schemeClr>
                    </a:solidFill>
                    <a:latin typeface="+mn-lt"/>
                  </a:rPr>
                  <a:t>;</a:t>
                </a:r>
                <a:endParaRPr lang="ru-RU" sz="1200" b="1" dirty="0">
                  <a:solidFill>
                    <a:schemeClr val="tx1">
                      <a:lumMod val="85000"/>
                      <a:lumOff val="15000"/>
                    </a:schemeClr>
                  </a:solidFill>
                  <a:latin typeface="+mn-lt"/>
                </a:endParaRPr>
              </a:p>
              <a:p>
                <a:pPr marL="1211580" lvl="1" indent="-342900">
                  <a:buFont typeface="Wingdings" panose="05000000000000000000" pitchFamily="2" charset="2"/>
                  <a:buChar char="§"/>
                </a:pPr>
                <a:r>
                  <a:rPr lang="ru-RU" sz="1200" dirty="0">
                    <a:solidFill>
                      <a:schemeClr val="tx1">
                        <a:lumMod val="85000"/>
                        <a:lumOff val="15000"/>
                      </a:schemeClr>
                    </a:solidFill>
                    <a:latin typeface="+mn-lt"/>
                  </a:rPr>
                  <a:t>Проверка значимости коэффициентов автокорреляции с помощью </a:t>
                </a:r>
                <a:r>
                  <a:rPr lang="ru-RU" sz="1200" dirty="0" err="1">
                    <a:solidFill>
                      <a:schemeClr val="tx1">
                        <a:lumMod val="85000"/>
                        <a:lumOff val="15000"/>
                      </a:schemeClr>
                    </a:solidFill>
                    <a:latin typeface="+mn-lt"/>
                  </a:rPr>
                  <a:t>Ljung-Box</a:t>
                </a:r>
                <a:r>
                  <a:rPr lang="ru-RU" sz="1200" dirty="0">
                    <a:solidFill>
                      <a:schemeClr val="tx1">
                        <a:lumMod val="85000"/>
                        <a:lumOff val="15000"/>
                      </a:schemeClr>
                    </a:solidFill>
                    <a:latin typeface="+mn-lt"/>
                  </a:rPr>
                  <a:t> Q-</a:t>
                </a:r>
                <a:r>
                  <a:rPr lang="ru-RU" sz="1200" dirty="0" err="1">
                    <a:solidFill>
                      <a:schemeClr val="tx1">
                        <a:lumMod val="85000"/>
                        <a:lumOff val="15000"/>
                      </a:schemeClr>
                    </a:solidFill>
                    <a:latin typeface="+mn-lt"/>
                  </a:rPr>
                  <a:t>test</a:t>
                </a:r>
                <a:r>
                  <a:rPr lang="ru-RU" sz="1200" dirty="0">
                    <a:solidFill>
                      <a:schemeClr val="tx1">
                        <a:lumMod val="85000"/>
                        <a:lumOff val="15000"/>
                      </a:schemeClr>
                    </a:solidFill>
                    <a:latin typeface="+mn-lt"/>
                  </a:rPr>
                  <a:t>;</a:t>
                </a:r>
                <a:endParaRPr lang="ru-RU" sz="1200" b="1" dirty="0">
                  <a:solidFill>
                    <a:schemeClr val="tx1">
                      <a:lumMod val="85000"/>
                      <a:lumOff val="15000"/>
                    </a:schemeClr>
                  </a:solidFill>
                  <a:latin typeface="+mn-lt"/>
                </a:endParaRPr>
              </a:p>
              <a:p>
                <a:pPr marL="1211580" lvl="1" indent="-342900">
                  <a:buFont typeface="Wingdings" panose="05000000000000000000" pitchFamily="2" charset="2"/>
                  <a:buChar char="§"/>
                </a:pPr>
                <a:r>
                  <a:rPr lang="ru-RU" sz="1200" dirty="0">
                    <a:solidFill>
                      <a:schemeClr val="tx1">
                        <a:lumMod val="85000"/>
                        <a:lumOff val="15000"/>
                      </a:schemeClr>
                    </a:solidFill>
                    <a:latin typeface="+mn-lt"/>
                  </a:rPr>
                  <a:t>Проверка коэффициентов парной корреляции на значимость с помощью </a:t>
                </a:r>
                <a:r>
                  <a:rPr lang="ru-RU" sz="1200" dirty="0" err="1">
                    <a:solidFill>
                      <a:schemeClr val="tx1">
                        <a:lumMod val="85000"/>
                        <a:lumOff val="15000"/>
                      </a:schemeClr>
                    </a:solidFill>
                    <a:latin typeface="+mn-lt"/>
                  </a:rPr>
                  <a:t>Student's</a:t>
                </a:r>
                <a:r>
                  <a:rPr lang="ru-RU" sz="1200" dirty="0">
                    <a:solidFill>
                      <a:schemeClr val="tx1">
                        <a:lumMod val="85000"/>
                        <a:lumOff val="15000"/>
                      </a:schemeClr>
                    </a:solidFill>
                    <a:latin typeface="+mn-lt"/>
                  </a:rPr>
                  <a:t> </a:t>
                </a:r>
                <a:r>
                  <a:rPr lang="ru-RU" sz="1200" i="1" dirty="0">
                    <a:solidFill>
                      <a:schemeClr val="tx1">
                        <a:lumMod val="85000"/>
                        <a:lumOff val="15000"/>
                      </a:schemeClr>
                    </a:solidFill>
                    <a:latin typeface="+mn-lt"/>
                  </a:rPr>
                  <a:t>t</a:t>
                </a:r>
                <a:r>
                  <a:rPr lang="ru-RU" sz="1200" dirty="0">
                    <a:solidFill>
                      <a:schemeClr val="tx1">
                        <a:lumMod val="85000"/>
                        <a:lumOff val="15000"/>
                      </a:schemeClr>
                    </a:solidFill>
                    <a:latin typeface="+mn-lt"/>
                  </a:rPr>
                  <a:t>-</a:t>
                </a:r>
                <a:r>
                  <a:rPr lang="ru-RU" sz="1200" dirty="0" err="1">
                    <a:solidFill>
                      <a:schemeClr val="tx1">
                        <a:lumMod val="85000"/>
                        <a:lumOff val="15000"/>
                      </a:schemeClr>
                    </a:solidFill>
                    <a:latin typeface="+mn-lt"/>
                  </a:rPr>
                  <a:t>test</a:t>
                </a:r>
                <a:r>
                  <a:rPr lang="ru-RU" sz="1200" dirty="0">
                    <a:solidFill>
                      <a:schemeClr val="tx1">
                        <a:lumMod val="85000"/>
                        <a:lumOff val="15000"/>
                      </a:schemeClr>
                    </a:solidFill>
                    <a:latin typeface="+mn-lt"/>
                  </a:rPr>
                  <a:t>;</a:t>
                </a:r>
                <a:endParaRPr lang="ru-RU" sz="1200" b="1" dirty="0">
                  <a:solidFill>
                    <a:schemeClr val="tx1">
                      <a:lumMod val="85000"/>
                      <a:lumOff val="15000"/>
                    </a:schemeClr>
                  </a:solidFill>
                  <a:latin typeface="+mn-lt"/>
                </a:endParaRPr>
              </a:p>
              <a:p>
                <a:pPr marL="1211580" lvl="1" indent="-342900">
                  <a:buFont typeface="Wingdings" panose="05000000000000000000" pitchFamily="2" charset="2"/>
                  <a:buChar char="§"/>
                </a:pPr>
                <a:r>
                  <a:rPr lang="ru-RU" sz="1200" dirty="0">
                    <a:solidFill>
                      <a:schemeClr val="tx1">
                        <a:lumMod val="85000"/>
                        <a:lumOff val="15000"/>
                      </a:schemeClr>
                    </a:solidFill>
                    <a:latin typeface="+mn-lt"/>
                  </a:rPr>
                  <a:t>Проверка </a:t>
                </a:r>
                <a:r>
                  <a:rPr lang="ru-RU" sz="1200" dirty="0" err="1">
                    <a:solidFill>
                      <a:schemeClr val="tx1">
                        <a:lumMod val="85000"/>
                        <a:lumOff val="15000"/>
                      </a:schemeClr>
                    </a:solidFill>
                    <a:latin typeface="+mn-lt"/>
                  </a:rPr>
                  <a:t>идентифицируемости</a:t>
                </a:r>
                <a:r>
                  <a:rPr lang="ru-RU" sz="1200" dirty="0">
                    <a:solidFill>
                      <a:schemeClr val="tx1">
                        <a:lumMod val="85000"/>
                        <a:lumOff val="15000"/>
                      </a:schemeClr>
                    </a:solidFill>
                    <a:latin typeface="+mn-lt"/>
                  </a:rPr>
                  <a:t> системы уравнений;</a:t>
                </a:r>
                <a:endParaRPr lang="ru-RU" sz="1200" b="1" dirty="0">
                  <a:solidFill>
                    <a:schemeClr val="tx1">
                      <a:lumMod val="85000"/>
                      <a:lumOff val="15000"/>
                    </a:schemeClr>
                  </a:solidFill>
                  <a:latin typeface="+mn-lt"/>
                </a:endParaRPr>
              </a:p>
              <a:p>
                <a:pPr marL="1211580" lvl="1" indent="-342900">
                  <a:buFont typeface="Wingdings" panose="05000000000000000000" pitchFamily="2" charset="2"/>
                  <a:buChar char="§"/>
                </a:pPr>
                <a:r>
                  <a:rPr lang="ru-RU" sz="1200" dirty="0">
                    <a:solidFill>
                      <a:schemeClr val="tx1">
                        <a:lumMod val="85000"/>
                        <a:lumOff val="15000"/>
                      </a:schemeClr>
                    </a:solidFill>
                    <a:latin typeface="+mn-lt"/>
                  </a:rPr>
                  <a:t>Определение коэффициентов модели, используя регрессионный анализ;</a:t>
                </a:r>
                <a:endParaRPr lang="ru-RU" sz="1200" b="1" dirty="0">
                  <a:solidFill>
                    <a:schemeClr val="tx1">
                      <a:lumMod val="85000"/>
                      <a:lumOff val="15000"/>
                    </a:schemeClr>
                  </a:solidFill>
                  <a:latin typeface="+mn-lt"/>
                </a:endParaRPr>
              </a:p>
              <a:p>
                <a:pPr marL="1211580" lvl="1" indent="-342900">
                  <a:buFont typeface="Wingdings" panose="05000000000000000000" pitchFamily="2" charset="2"/>
                  <a:buChar char="§"/>
                </a:pPr>
                <a:r>
                  <a:rPr lang="ru-RU" sz="1200" dirty="0">
                    <a:solidFill>
                      <a:schemeClr val="tx1">
                        <a:lumMod val="85000"/>
                        <a:lumOff val="15000"/>
                      </a:schemeClr>
                    </a:solidFill>
                    <a:latin typeface="+mn-lt"/>
                  </a:rPr>
                  <a:t>Проверка значимости уравнения регрессии и коэффициентов уравнения регрессии.</a:t>
                </a:r>
              </a:p>
            </p:txBody>
          </p:sp>
        </mc:Choice>
        <mc:Fallback xmlns="">
          <p:sp>
            <p:nvSpPr>
              <p:cNvPr id="3" name="Текст 2"/>
              <p:cNvSpPr>
                <a:spLocks noGrp="1" noRot="1" noChangeAspect="1" noMove="1" noResize="1" noEditPoints="1" noAdjustHandles="1" noChangeArrowheads="1" noChangeShapeType="1" noTextEdit="1"/>
              </p:cNvSpPr>
              <p:nvPr>
                <p:ph type="body" idx="4294967295"/>
              </p:nvPr>
            </p:nvSpPr>
            <p:spPr>
              <a:xfrm>
                <a:off x="251520" y="1340768"/>
                <a:ext cx="7993955" cy="5183857"/>
              </a:xfrm>
              <a:blipFill rotWithShape="1">
                <a:blip r:embed="rId2"/>
                <a:stretch>
                  <a:fillRect t="-118" b="-588"/>
                </a:stretch>
              </a:blipFill>
            </p:spPr>
            <p:txBody>
              <a:bodyPr/>
              <a:lstStyle/>
              <a:p>
                <a:r>
                  <a:rPr lang="ru-RU">
                    <a:noFill/>
                  </a:rPr>
                  <a:t> </a:t>
                </a:r>
              </a:p>
            </p:txBody>
          </p:sp>
        </mc:Fallback>
      </mc:AlternateContent>
    </p:spTree>
    <p:extLst>
      <p:ext uri="{BB962C8B-B14F-4D97-AF65-F5344CB8AC3E}">
        <p14:creationId xmlns:p14="http://schemas.microsoft.com/office/powerpoint/2010/main" val="3915136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Прямоугольник 1"/>
              <p:cNvSpPr/>
              <p:nvPr/>
            </p:nvSpPr>
            <p:spPr>
              <a:xfrm>
                <a:off x="467544" y="692696"/>
                <a:ext cx="8136904" cy="4689745"/>
              </a:xfrm>
              <a:prstGeom prst="rect">
                <a:avLst/>
              </a:prstGeom>
            </p:spPr>
            <p:txBody>
              <a:bodyPr wrap="square">
                <a:spAutoFit/>
              </a:bodyPr>
              <a:lstStyle/>
              <a:p>
                <a:r>
                  <a:rPr lang="ru-RU" dirty="0"/>
                  <a:t>Для каждого уравнения из общего вида системы уравнений разработана </a:t>
                </a:r>
                <a:r>
                  <a:rPr lang="en-US" dirty="0"/>
                  <a:t>ADL</a:t>
                </a:r>
                <a:r>
                  <a:rPr lang="ru-RU" dirty="0"/>
                  <a:t> модель. </a:t>
                </a:r>
              </a:p>
              <a:p>
                <a:pPr marL="285750" lvl="0" indent="-285750">
                  <a:spcBef>
                    <a:spcPts val="600"/>
                  </a:spcBef>
                  <a:buFont typeface="Wingdings" panose="05000000000000000000" pitchFamily="2" charset="2"/>
                  <a:buChar char="§"/>
                </a:pPr>
                <a:r>
                  <a:rPr lang="ru-RU" dirty="0"/>
                  <a:t>Осуществлена  проверка временных рядов на стационарность, используя тест Дики-</a:t>
                </a:r>
                <a:r>
                  <a:rPr lang="ru-RU" dirty="0" err="1"/>
                  <a:t>Фуллера</a:t>
                </a:r>
                <a:r>
                  <a:rPr lang="ru-RU" dirty="0"/>
                  <a:t>. </a:t>
                </a:r>
              </a:p>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𝑦</m:t>
                          </m:r>
                        </m:e>
                        <m:sub>
                          <m:r>
                            <a:rPr lang="en-US" i="1">
                              <a:latin typeface="Cambria Math"/>
                            </a:rPr>
                            <m:t>𝑡</m:t>
                          </m:r>
                        </m:sub>
                      </m:sSub>
                      <m:r>
                        <a:rPr lang="en-US" i="1">
                          <a:latin typeface="Cambria Math"/>
                        </a:rPr>
                        <m:t>=</m:t>
                      </m:r>
                      <m:r>
                        <a:rPr lang="en-US" i="1">
                          <a:latin typeface="Cambria Math"/>
                        </a:rPr>
                        <m:t>𝑎</m:t>
                      </m:r>
                      <m:sSub>
                        <m:sSubPr>
                          <m:ctrlPr>
                            <a:rPr lang="ru-RU" i="1">
                              <a:latin typeface="Cambria Math" panose="02040503050406030204" pitchFamily="18" charset="0"/>
                            </a:rPr>
                          </m:ctrlPr>
                        </m:sSubPr>
                        <m:e>
                          <m:r>
                            <a:rPr lang="en-US" i="1">
                              <a:latin typeface="Cambria Math"/>
                            </a:rPr>
                            <m:t>𝑦</m:t>
                          </m:r>
                        </m:e>
                        <m:sub>
                          <m:r>
                            <a:rPr lang="en-US" i="1">
                              <a:latin typeface="Cambria Math"/>
                            </a:rPr>
                            <m:t>𝑡</m:t>
                          </m:r>
                          <m:r>
                            <a:rPr lang="en-US" i="1">
                              <a:latin typeface="Cambria Math"/>
                            </a:rPr>
                            <m:t>−1</m:t>
                          </m:r>
                        </m:sub>
                      </m:sSub>
                      <m:r>
                        <a:rPr lang="en-US" i="1">
                          <a:latin typeface="Cambria Math"/>
                        </a:rPr>
                        <m:t>+</m:t>
                      </m:r>
                      <m:sSub>
                        <m:sSubPr>
                          <m:ctrlPr>
                            <a:rPr lang="ru-RU" i="1">
                              <a:latin typeface="Cambria Math" panose="02040503050406030204" pitchFamily="18" charset="0"/>
                            </a:rPr>
                          </m:ctrlPr>
                        </m:sSubPr>
                        <m:e>
                          <m:r>
                            <a:rPr lang="en-US" i="1">
                              <a:latin typeface="Cambria Math"/>
                            </a:rPr>
                            <m:t>𝜀</m:t>
                          </m:r>
                        </m:e>
                        <m:sub>
                          <m:r>
                            <a:rPr lang="en-US" i="1">
                              <a:latin typeface="Cambria Math"/>
                            </a:rPr>
                            <m:t>𝑡</m:t>
                          </m:r>
                        </m:sub>
                      </m:sSub>
                    </m:oMath>
                  </m:oMathPara>
                </a14:m>
                <a:endParaRPr lang="ru-RU" dirty="0"/>
              </a:p>
              <a:p>
                <a:r>
                  <a:rPr lang="ru-RU" dirty="0"/>
                  <a:t>где   </a:t>
                </a:r>
                <a14:m>
                  <m:oMath xmlns:m="http://schemas.openxmlformats.org/officeDocument/2006/math">
                    <m:sSub>
                      <m:sSubPr>
                        <m:ctrlPr>
                          <a:rPr lang="ru-RU" i="1">
                            <a:latin typeface="Cambria Math" panose="02040503050406030204" pitchFamily="18" charset="0"/>
                          </a:rPr>
                        </m:ctrlPr>
                      </m:sSubPr>
                      <m:e>
                        <m:r>
                          <a:rPr lang="en-US" i="1">
                            <a:latin typeface="Cambria Math"/>
                          </a:rPr>
                          <m:t>𝑦</m:t>
                        </m:r>
                      </m:e>
                      <m:sub>
                        <m:r>
                          <a:rPr lang="en-US" i="1">
                            <a:latin typeface="Cambria Math"/>
                          </a:rPr>
                          <m:t>𝑡</m:t>
                        </m:r>
                      </m:sub>
                    </m:sSub>
                  </m:oMath>
                </a14:m>
                <a:r>
                  <a:rPr lang="ru-RU" dirty="0"/>
                  <a:t> – временной ряд, а  </a:t>
                </a:r>
                <a14:m>
                  <m:oMath xmlns:m="http://schemas.openxmlformats.org/officeDocument/2006/math">
                    <m:sSub>
                      <m:sSubPr>
                        <m:ctrlPr>
                          <a:rPr lang="ru-RU" i="1">
                            <a:latin typeface="Cambria Math" panose="02040503050406030204" pitchFamily="18" charset="0"/>
                          </a:rPr>
                        </m:ctrlPr>
                      </m:sSubPr>
                      <m:e>
                        <m:r>
                          <a:rPr lang="en-US" i="1">
                            <a:latin typeface="Cambria Math"/>
                          </a:rPr>
                          <m:t>𝜀</m:t>
                        </m:r>
                      </m:e>
                      <m:sub>
                        <m:r>
                          <a:rPr lang="en-US" i="1">
                            <a:latin typeface="Cambria Math"/>
                          </a:rPr>
                          <m:t>𝑡</m:t>
                        </m:r>
                      </m:sub>
                    </m:sSub>
                  </m:oMath>
                </a14:m>
                <a:r>
                  <a:rPr lang="ru-RU" dirty="0"/>
                  <a:t> – ошибка.</a:t>
                </a:r>
              </a:p>
              <a:p>
                <a:r>
                  <a:rPr lang="ru-RU" dirty="0"/>
                  <a:t>Если </a:t>
                </a:r>
                <a14:m>
                  <m:oMath xmlns:m="http://schemas.openxmlformats.org/officeDocument/2006/math">
                    <m:d>
                      <m:dPr>
                        <m:begChr m:val="|"/>
                        <m:endChr m:val="|"/>
                        <m:ctrlPr>
                          <a:rPr lang="ru-RU" i="1">
                            <a:latin typeface="Cambria Math" panose="02040503050406030204" pitchFamily="18" charset="0"/>
                          </a:rPr>
                        </m:ctrlPr>
                      </m:dPr>
                      <m:e>
                        <m:r>
                          <a:rPr lang="ru-RU" i="1">
                            <a:latin typeface="Cambria Math"/>
                          </a:rPr>
                          <m:t>𝑎</m:t>
                        </m:r>
                      </m:e>
                    </m:d>
                    <m:r>
                      <a:rPr lang="ru-RU" i="1">
                        <a:latin typeface="Cambria Math"/>
                      </a:rPr>
                      <m:t>&lt;1</m:t>
                    </m:r>
                  </m:oMath>
                </a14:m>
                <a:r>
                  <a:rPr lang="ru-RU" dirty="0"/>
                  <a:t>, то ряд стационарный</a:t>
                </a:r>
                <a:r>
                  <a:rPr lang="ru-RU" strike="sngStrike" dirty="0"/>
                  <a:t>. </a:t>
                </a:r>
                <a:endParaRPr lang="ru-RU" dirty="0"/>
              </a:p>
              <a:p>
                <a:pPr marL="285750" lvl="0" indent="-285750">
                  <a:spcBef>
                    <a:spcPts val="600"/>
                  </a:spcBef>
                  <a:buFont typeface="Wingdings" panose="05000000000000000000" pitchFamily="2" charset="2"/>
                  <a:buChar char="§"/>
                </a:pPr>
                <a:r>
                  <a:rPr lang="ru-RU" dirty="0"/>
                  <a:t>Экзогенные переменные проверены на </a:t>
                </a:r>
                <a:r>
                  <a:rPr lang="ru-RU" dirty="0" err="1"/>
                  <a:t>мультиколлинеарность</a:t>
                </a:r>
                <a:r>
                  <a:rPr lang="ru-RU" dirty="0"/>
                  <a:t>. В случае если коэффициент попарной корреляции превышает 0,7, следует исключить из дальнейшего анализа одну переменную из пары. </a:t>
                </a:r>
              </a:p>
              <a:p>
                <a:pPr marL="285750" lvl="0" indent="-285750">
                  <a:spcBef>
                    <a:spcPts val="600"/>
                  </a:spcBef>
                  <a:buFont typeface="Wingdings" panose="05000000000000000000" pitchFamily="2" charset="2"/>
                  <a:buChar char="§"/>
                </a:pPr>
                <a:r>
                  <a:rPr lang="ru-RU" dirty="0"/>
                  <a:t>Коэффициенты парной корреляции проверены на значимость с помощью t-критерия Стьюдента. </a:t>
                </a:r>
              </a:p>
              <a:p>
                <a:pPr marL="285750" lvl="0" indent="-285750">
                  <a:spcBef>
                    <a:spcPts val="600"/>
                  </a:spcBef>
                  <a:buFont typeface="Wingdings" panose="05000000000000000000" pitchFamily="2" charset="2"/>
                  <a:buChar char="§"/>
                </a:pPr>
                <a:r>
                  <a:rPr lang="ru-RU" dirty="0"/>
                  <a:t>Проверка значимости коэффициентов автокорреляции проводилась с помощью критерия Бокса – Пирсона или критерия </a:t>
                </a:r>
                <a:r>
                  <a:rPr lang="ru-RU" dirty="0" err="1"/>
                  <a:t>Льюнга</a:t>
                </a:r>
                <a:r>
                  <a:rPr lang="ru-RU" dirty="0"/>
                  <a:t>-Бокса. </a:t>
                </a:r>
              </a:p>
              <a:p>
                <a:pPr marL="285750" lvl="0" indent="-285750">
                  <a:spcBef>
                    <a:spcPts val="600"/>
                  </a:spcBef>
                  <a:buFont typeface="Wingdings" panose="05000000000000000000" pitchFamily="2" charset="2"/>
                  <a:buChar char="§"/>
                </a:pPr>
                <a:r>
                  <a:rPr lang="ru-RU" dirty="0"/>
                  <a:t>Построена модель </a:t>
                </a:r>
                <a:r>
                  <a:rPr lang="en-US" dirty="0"/>
                  <a:t>ADL</a:t>
                </a:r>
                <a:r>
                  <a:rPr lang="ru-RU" dirty="0"/>
                  <a:t> для каждой эндогенной переменной. </a:t>
                </a: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467544" y="692696"/>
                <a:ext cx="8136904" cy="4689745"/>
              </a:xfrm>
              <a:prstGeom prst="rect">
                <a:avLst/>
              </a:prstGeom>
              <a:blipFill rotWithShape="1">
                <a:blip r:embed="rId2"/>
                <a:stretch>
                  <a:fillRect l="-675" t="-650" r="-1349" b="-1170"/>
                </a:stretch>
              </a:blipFill>
            </p:spPr>
            <p:txBody>
              <a:bodyPr/>
              <a:lstStyle/>
              <a:p>
                <a:r>
                  <a:rPr lang="ru-RU">
                    <a:noFill/>
                  </a:rPr>
                  <a:t> </a:t>
                </a:r>
              </a:p>
            </p:txBody>
          </p:sp>
        </mc:Fallback>
      </mc:AlternateContent>
      <p:sp>
        <p:nvSpPr>
          <p:cNvPr id="3" name="Номер слайда 2"/>
          <p:cNvSpPr>
            <a:spLocks noGrp="1"/>
          </p:cNvSpPr>
          <p:nvPr>
            <p:ph type="sldNum" sz="quarter" idx="12"/>
          </p:nvPr>
        </p:nvSpPr>
        <p:spPr/>
        <p:txBody>
          <a:bodyPr/>
          <a:lstStyle/>
          <a:p>
            <a:fld id="{C5290963-8818-44D2-9BD7-45C1ED6203EC}" type="slidenum">
              <a:rPr lang="ru-RU" smtClean="0"/>
              <a:t>19</a:t>
            </a:fld>
            <a:endParaRPr lang="ru-RU" dirty="0"/>
          </a:p>
        </p:txBody>
      </p:sp>
    </p:spTree>
    <p:extLst>
      <p:ext uri="{BB962C8B-B14F-4D97-AF65-F5344CB8AC3E}">
        <p14:creationId xmlns:p14="http://schemas.microsoft.com/office/powerpoint/2010/main" val="2007731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09600"/>
            <a:ext cx="8219256" cy="3179440"/>
          </a:xfrm>
        </p:spPr>
        <p:txBody>
          <a:bodyPr/>
          <a:lstStyle/>
          <a:p>
            <a:pPr algn="ctr"/>
            <a:r>
              <a:rPr lang="ru-RU" sz="2800" i="1" dirty="0">
                <a:effectLst/>
                <a:latin typeface="+mj-lt"/>
              </a:rPr>
              <a:t>Проект Российского научного фонда </a:t>
            </a:r>
            <a:br>
              <a:rPr lang="ru-RU" sz="2800" i="1" dirty="0">
                <a:effectLst/>
                <a:latin typeface="+mj-lt"/>
              </a:rPr>
            </a:br>
            <a:r>
              <a:rPr lang="ru-RU" sz="2800" i="1" dirty="0">
                <a:effectLst/>
                <a:latin typeface="+mj-lt"/>
              </a:rPr>
              <a:t>№ 14-38-00009</a:t>
            </a:r>
            <a:br>
              <a:rPr lang="ru-RU" sz="2800" i="1" dirty="0">
                <a:effectLst/>
                <a:latin typeface="+mj-lt"/>
              </a:rPr>
            </a:br>
            <a:r>
              <a:rPr lang="ru-RU" sz="2800" i="1" dirty="0">
                <a:effectLst/>
                <a:latin typeface="+mj-lt"/>
              </a:rPr>
              <a:t>Программно-целевое управление комплексным развитием Арктической зоны РФ </a:t>
            </a:r>
            <a:br>
              <a:rPr lang="ru-RU" sz="2800" i="1" dirty="0">
                <a:effectLst/>
                <a:latin typeface="+mj-lt"/>
              </a:rPr>
            </a:br>
            <a:r>
              <a:rPr lang="ru-RU" sz="2800" i="1" dirty="0">
                <a:effectLst/>
                <a:latin typeface="+mj-lt"/>
              </a:rPr>
              <a:t>Санкт-Петербургский политехнический университет Петра Великого</a:t>
            </a:r>
            <a:endParaRPr lang="ru-RU" sz="2800" dirty="0">
              <a:latin typeface="+mj-lt"/>
            </a:endParaRPr>
          </a:p>
        </p:txBody>
      </p:sp>
      <p:sp>
        <p:nvSpPr>
          <p:cNvPr id="3" name="Текст 2"/>
          <p:cNvSpPr>
            <a:spLocks noGrp="1"/>
          </p:cNvSpPr>
          <p:nvPr>
            <p:ph type="body" idx="1"/>
          </p:nvPr>
        </p:nvSpPr>
        <p:spPr>
          <a:xfrm>
            <a:off x="395536" y="4437112"/>
            <a:ext cx="8568952" cy="1584176"/>
          </a:xfrm>
        </p:spPr>
        <p:txBody>
          <a:bodyPr>
            <a:normAutofit/>
          </a:bodyPr>
          <a:lstStyle/>
          <a:p>
            <a:r>
              <a:rPr lang="ru-RU" sz="2400" dirty="0">
                <a:latin typeface="+mn-lt"/>
              </a:rPr>
              <a:t>Научный</a:t>
            </a:r>
            <a:r>
              <a:rPr lang="ru-RU" sz="2400" b="1" i="1" dirty="0">
                <a:latin typeface="+mn-lt"/>
              </a:rPr>
              <a:t> </a:t>
            </a:r>
            <a:r>
              <a:rPr lang="ru-RU" sz="2400" dirty="0">
                <a:latin typeface="+mn-lt"/>
              </a:rPr>
              <a:t>руководитель проекта, </a:t>
            </a:r>
            <a:br>
              <a:rPr lang="ru-RU" sz="2400" dirty="0">
                <a:latin typeface="+mn-lt"/>
              </a:rPr>
            </a:br>
            <a:r>
              <a:rPr lang="ru-RU" sz="2400" dirty="0">
                <a:latin typeface="+mn-lt"/>
              </a:rPr>
              <a:t>научный руководитель лаборатории «Системная динамика</a:t>
            </a:r>
            <a:r>
              <a:rPr lang="ru-RU" sz="2400">
                <a:latin typeface="+mn-lt"/>
              </a:rPr>
              <a:t>» </a:t>
            </a:r>
            <a:r>
              <a:rPr lang="ru-RU" sz="2400" smtClean="0">
                <a:latin typeface="+mn-lt"/>
              </a:rPr>
              <a:t> </a:t>
            </a:r>
            <a:r>
              <a:rPr lang="ru-RU" sz="2400" dirty="0">
                <a:latin typeface="+mn-lt"/>
              </a:rPr>
              <a:t>академик РАН  </a:t>
            </a:r>
            <a:r>
              <a:rPr lang="ru-RU" sz="2400" dirty="0" err="1">
                <a:latin typeface="+mn-lt"/>
              </a:rPr>
              <a:t>Ивантер</a:t>
            </a:r>
            <a:r>
              <a:rPr lang="ru-RU" sz="2400" dirty="0">
                <a:latin typeface="+mn-lt"/>
              </a:rPr>
              <a:t> В.В.</a:t>
            </a:r>
          </a:p>
        </p:txBody>
      </p:sp>
      <p:sp>
        <p:nvSpPr>
          <p:cNvPr id="4" name="Номер слайда 3"/>
          <p:cNvSpPr>
            <a:spLocks noGrp="1"/>
          </p:cNvSpPr>
          <p:nvPr>
            <p:ph type="sldNum" sz="quarter" idx="12"/>
          </p:nvPr>
        </p:nvSpPr>
        <p:spPr/>
        <p:txBody>
          <a:bodyPr/>
          <a:lstStyle/>
          <a:p>
            <a:fld id="{C5290963-8818-44D2-9BD7-45C1ED6203EC}" type="slidenum">
              <a:rPr lang="ru-RU" smtClean="0"/>
              <a:t>2</a:t>
            </a:fld>
            <a:endParaRPr lang="ru-RU" dirty="0"/>
          </a:p>
        </p:txBody>
      </p:sp>
    </p:spTree>
    <p:extLst>
      <p:ext uri="{BB962C8B-B14F-4D97-AF65-F5344CB8AC3E}">
        <p14:creationId xmlns:p14="http://schemas.microsoft.com/office/powerpoint/2010/main" val="2342998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457200" y="260648"/>
                <a:ext cx="8229600" cy="6048712"/>
              </a:xfrm>
            </p:spPr>
            <p:txBody>
              <a:bodyPr>
                <a:normAutofit fontScale="55000" lnSpcReduction="20000"/>
              </a:bodyPr>
              <a:lstStyle/>
              <a:p>
                <a:pPr marL="137160" indent="0">
                  <a:spcAft>
                    <a:spcPts val="1200"/>
                  </a:spcAft>
                  <a:buNone/>
                </a:pPr>
                <a:r>
                  <a:rPr lang="ru-RU" dirty="0" smtClean="0">
                    <a:solidFill>
                      <a:schemeClr val="tx1">
                        <a:lumMod val="85000"/>
                        <a:lumOff val="15000"/>
                      </a:schemeClr>
                    </a:solidFill>
                    <a:latin typeface="+mn-lt"/>
                  </a:rPr>
                  <a:t>С учетом результатов выполненных действий, структурная форма модели имеет вид:</a:t>
                </a:r>
              </a:p>
              <a:p>
                <a:pPr marL="137160" indent="0">
                  <a:buNone/>
                </a:pPr>
                <a14:m>
                  <m:oMathPara xmlns:m="http://schemas.openxmlformats.org/officeDocument/2006/math">
                    <m:oMathParaPr>
                      <m:jc m:val="centerGroup"/>
                    </m:oMathParaPr>
                    <m:oMath xmlns:m="http://schemas.openxmlformats.org/officeDocument/2006/math">
                      <m:d>
                        <m:dPr>
                          <m:begChr m:val="{"/>
                          <m:endChr m:val="}"/>
                          <m:ctrlPr>
                            <a:rPr lang="ru-RU" i="1">
                              <a:solidFill>
                                <a:schemeClr val="tx1">
                                  <a:lumMod val="85000"/>
                                  <a:lumOff val="15000"/>
                                </a:schemeClr>
                              </a:solidFill>
                              <a:latin typeface="Cambria Math" panose="02040503050406030204" pitchFamily="18" charset="0"/>
                            </a:rPr>
                          </m:ctrlPr>
                        </m:dPr>
                        <m:e>
                          <m:eqArr>
                            <m:eqArrPr>
                              <m:ctrlPr>
                                <a:rPr lang="ru-RU" i="1">
                                  <a:solidFill>
                                    <a:schemeClr val="tx1">
                                      <a:lumMod val="85000"/>
                                      <a:lumOff val="15000"/>
                                    </a:schemeClr>
                                  </a:solidFill>
                                  <a:latin typeface="Cambria Math" panose="02040503050406030204" pitchFamily="18" charset="0"/>
                                </a:rPr>
                              </m:ctrlPr>
                            </m:eqArr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0</m:t>
                                  </m:r>
                                </m:sub>
                              </m:sSub>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1</m:t>
                                  </m:r>
                                </m:sub>
                              </m:sSub>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1</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2</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3</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ru-RU" i="1">
                                      <a:solidFill>
                                        <a:schemeClr val="tx1">
                                          <a:lumMod val="85000"/>
                                          <a:lumOff val="15000"/>
                                        </a:schemeClr>
                                      </a:solidFill>
                                      <a:latin typeface="Cambria Math"/>
                                    </a:rPr>
                                    <m:t>2</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4</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3,</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5</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ru-RU" i="1">
                                      <a:solidFill>
                                        <a:schemeClr val="tx1">
                                          <a:lumMod val="85000"/>
                                          <a:lumOff val="15000"/>
                                        </a:schemeClr>
                                      </a:solidFill>
                                      <a:latin typeface="Cambria Math"/>
                                    </a:rPr>
                                    <m:t>4</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e>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0</m:t>
                                  </m:r>
                                </m:sub>
                              </m:sSub>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1</m:t>
                                  </m:r>
                                </m:sub>
                              </m:sSub>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2</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2</m:t>
                                  </m:r>
                                </m:sub>
                              </m:sSub>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3</m:t>
                                  </m:r>
                                </m:sub>
                              </m:sSub>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4</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5</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6</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7</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e>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0</m:t>
                                  </m:r>
                                </m:sub>
                              </m:sSub>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1</m:t>
                                  </m:r>
                                </m:sub>
                              </m:sSub>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3</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2</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3</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3,</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4</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5</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e>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0</m:t>
                                  </m:r>
                                </m:sub>
                              </m:sSub>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1</m:t>
                                  </m:r>
                                </m:sub>
                              </m:sSub>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4</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2</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3</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4</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5</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6</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e>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0</m:t>
                                  </m:r>
                                </m:sub>
                              </m:sSub>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1</m:t>
                                  </m:r>
                                </m:sub>
                              </m:sSub>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5</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2</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3</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4</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ru-RU" i="1">
                                      <a:solidFill>
                                        <a:schemeClr val="tx1">
                                          <a:lumMod val="85000"/>
                                          <a:lumOff val="15000"/>
                                        </a:schemeClr>
                                      </a:solidFill>
                                      <a:latin typeface="Cambria Math"/>
                                    </a:rPr>
                                    <m:t>3</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5</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ru-RU" i="1">
                                      <a:solidFill>
                                        <a:schemeClr val="tx1">
                                          <a:lumMod val="85000"/>
                                          <a:lumOff val="15000"/>
                                        </a:schemeClr>
                                      </a:solidFill>
                                      <a:latin typeface="Cambria Math"/>
                                    </a:rPr>
                                    <m:t>5</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6</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ru-RU" i="1">
                                      <a:solidFill>
                                        <a:schemeClr val="tx1">
                                          <a:lumMod val="85000"/>
                                          <a:lumOff val="15000"/>
                                        </a:schemeClr>
                                      </a:solidFill>
                                      <a:latin typeface="Cambria Math"/>
                                    </a:rPr>
                                    <m:t>6</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e>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0</m:t>
                                  </m:r>
                                </m:sub>
                              </m:sSub>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1</m:t>
                                  </m:r>
                                </m:sub>
                              </m:sSub>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6</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2</m:t>
                                  </m:r>
                                </m:sub>
                              </m:sSub>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3</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4</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r>
                                <a:rPr lang="ru-RU" i="1">
                                  <a:solidFill>
                                    <a:schemeClr val="tx1">
                                      <a:lumMod val="85000"/>
                                      <a:lumOff val="15000"/>
                                    </a:schemeClr>
                                  </a:solidFill>
                                  <a:latin typeface="Cambria Math"/>
                                </a:rPr>
                                <m:t> +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5</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r>
                                <a:rPr lang="ru-RU" i="1">
                                  <a:solidFill>
                                    <a:schemeClr val="tx1">
                                      <a:lumMod val="85000"/>
                                      <a:lumOff val="15000"/>
                                    </a:schemeClr>
                                  </a:solidFill>
                                  <a:latin typeface="Cambria Math"/>
                                </a:rPr>
                                <m:t> +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6</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r>
                                <a:rPr lang="ru-RU" i="1">
                                  <a:solidFill>
                                    <a:schemeClr val="tx1">
                                      <a:lumMod val="85000"/>
                                      <a:lumOff val="15000"/>
                                    </a:schemeClr>
                                  </a:solidFill>
                                  <a:latin typeface="Cambria Math"/>
                                </a:rPr>
                                <m:t> +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7</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r>
                                <a:rPr lang="ru-RU" i="1">
                                  <a:solidFill>
                                    <a:schemeClr val="tx1">
                                      <a:lumMod val="85000"/>
                                      <a:lumOff val="15000"/>
                                    </a:schemeClr>
                                  </a:solidFill>
                                  <a:latin typeface="Cambria Math"/>
                                </a:rPr>
                                <m:t> +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8</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7,</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e>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0</m:t>
                                  </m:r>
                                </m:sub>
                              </m:sSub>
                              <m:r>
                                <a:rPr lang="ru-RU" i="1">
                                  <a:solidFill>
                                    <a:schemeClr val="tx1">
                                      <a:lumMod val="85000"/>
                                      <a:lumOff val="15000"/>
                                    </a:schemeClr>
                                  </a:solidFill>
                                  <a:latin typeface="Cambria Math"/>
                                </a:rPr>
                                <m:t>+</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1</m:t>
                                  </m:r>
                                </m:sub>
                              </m:sSub>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2</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3</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 </m:t>
                              </m:r>
                              <m:sSub>
                                <m:sSubPr>
                                  <m:ctrlPr>
                                    <a:rPr lang="ru-RU" i="1">
                                      <a:solidFill>
                                        <a:schemeClr val="tx1">
                                          <a:lumMod val="85000"/>
                                          <a:lumOff val="15000"/>
                                        </a:schemeClr>
                                      </a:solidFill>
                                      <a:latin typeface="Cambria Math" panose="02040503050406030204" pitchFamily="18" charset="0"/>
                                    </a:rPr>
                                  </m:ctrlPr>
                                </m:sSubPr>
                                <m:e>
                                  <m:r>
                                    <a:rPr lang="ru-RU" i="1">
                                      <a:solidFill>
                                        <a:schemeClr val="tx1">
                                          <a:lumMod val="85000"/>
                                          <a:lumOff val="15000"/>
                                        </a:schemeClr>
                                      </a:solidFill>
                                      <a:latin typeface="Cambria Math"/>
                                    </a:rPr>
                                    <m:t>𝛼</m:t>
                                  </m:r>
                                </m:e>
                                <m:sub>
                                  <m:r>
                                    <a:rPr lang="ru-RU" i="1">
                                      <a:solidFill>
                                        <a:schemeClr val="tx1">
                                          <a:lumMod val="85000"/>
                                          <a:lumOff val="15000"/>
                                        </a:schemeClr>
                                      </a:solidFill>
                                      <a:latin typeface="Cambria Math"/>
                                    </a:rPr>
                                    <m:t>4</m:t>
                                  </m:r>
                                </m:sub>
                              </m:sSub>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ru-RU" i="1">
                                      <a:solidFill>
                                        <a:schemeClr val="tx1">
                                          <a:lumMod val="85000"/>
                                          <a:lumOff val="15000"/>
                                        </a:schemeClr>
                                      </a:solidFill>
                                      <a:latin typeface="Cambria Math"/>
                                    </a:rPr>
                                    <m:t>3</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e>
                          </m:eqArr>
                        </m:e>
                      </m:d>
                    </m:oMath>
                  </m:oMathPara>
                </a14:m>
                <a:endParaRPr lang="ru-RU" dirty="0">
                  <a:solidFill>
                    <a:schemeClr val="tx1">
                      <a:lumMod val="85000"/>
                      <a:lumOff val="15000"/>
                    </a:schemeClr>
                  </a:solidFill>
                  <a:latin typeface="+mn-lt"/>
                </a:endParaRPr>
              </a:p>
              <a:p>
                <a:pPr marL="137160" indent="0">
                  <a:buNone/>
                </a:pPr>
                <a:r>
                  <a:rPr lang="ru-RU" dirty="0">
                    <a:solidFill>
                      <a:schemeClr val="tx1">
                        <a:lumMod val="85000"/>
                        <a:lumOff val="15000"/>
                      </a:schemeClr>
                    </a:solidFill>
                    <a:latin typeface="+mn-lt"/>
                  </a:rPr>
                  <a:t> </a:t>
                </a:r>
              </a:p>
              <a:p>
                <a:pPr marL="137160" indent="0">
                  <a:spcBef>
                    <a:spcPts val="1800"/>
                  </a:spcBef>
                  <a:buNone/>
                </a:pPr>
                <a:r>
                  <a:rPr lang="ru-RU" dirty="0" smtClean="0">
                    <a:solidFill>
                      <a:schemeClr val="tx1">
                        <a:lumMod val="85000"/>
                        <a:lumOff val="15000"/>
                      </a:schemeClr>
                    </a:solidFill>
                    <a:latin typeface="+mn-lt"/>
                  </a:rPr>
                  <a:t>Привести </a:t>
                </a:r>
                <a:r>
                  <a:rPr lang="ru-RU" dirty="0">
                    <a:solidFill>
                      <a:schemeClr val="tx1">
                        <a:lumMod val="85000"/>
                        <a:lumOff val="15000"/>
                      </a:schemeClr>
                    </a:solidFill>
                    <a:latin typeface="+mn-lt"/>
                  </a:rPr>
                  <a:t>структурную форму модели к приведенному виду с помощью линейных преобразований не предоставляется возможным.</a:t>
                </a:r>
              </a:p>
              <a:p>
                <a:pPr marL="137160" indent="0">
                  <a:spcBef>
                    <a:spcPts val="1800"/>
                  </a:spcBef>
                  <a:buNone/>
                </a:pPr>
                <a:r>
                  <a:rPr lang="ru-RU" dirty="0">
                    <a:solidFill>
                      <a:schemeClr val="tx1">
                        <a:lumMod val="85000"/>
                        <a:lumOff val="15000"/>
                      </a:schemeClr>
                    </a:solidFill>
                    <a:latin typeface="+mn-lt"/>
                  </a:rPr>
                  <a:t>Процедура оценки параметров модели заключается в том, что на первом шаге обычным МНК оценивается регрессия эндогенных переменных на все экзогенные переменные системы, а затем эти оценки используют на втором шаге вместо эндогенных переменных правой части структурного уравнения, к которому применяется обычный МНК.</a:t>
                </a:r>
              </a:p>
              <a:p>
                <a:pPr marL="137160" indent="0">
                  <a:spcBef>
                    <a:spcPts val="1800"/>
                  </a:spcBef>
                  <a:buNone/>
                </a:pPr>
                <a:r>
                  <a:rPr lang="ru-RU" dirty="0">
                    <a:solidFill>
                      <a:schemeClr val="tx1">
                        <a:lumMod val="85000"/>
                        <a:lumOff val="15000"/>
                      </a:schemeClr>
                    </a:solidFill>
                    <a:latin typeface="+mn-lt"/>
                  </a:rPr>
                  <a:t>Таким </a:t>
                </a:r>
                <a:r>
                  <a:rPr lang="ru-RU" dirty="0" smtClean="0">
                    <a:solidFill>
                      <a:schemeClr val="tx1">
                        <a:lumMod val="85000"/>
                        <a:lumOff val="15000"/>
                      </a:schemeClr>
                    </a:solidFill>
                    <a:latin typeface="+mn-lt"/>
                  </a:rPr>
                  <a:t>образом</a:t>
                </a:r>
                <a:r>
                  <a:rPr lang="en-US" dirty="0" smtClean="0">
                    <a:solidFill>
                      <a:schemeClr val="tx1">
                        <a:lumMod val="85000"/>
                        <a:lumOff val="15000"/>
                      </a:schemeClr>
                    </a:solidFill>
                    <a:latin typeface="+mn-lt"/>
                  </a:rPr>
                  <a:t>,</a:t>
                </a:r>
                <a:r>
                  <a:rPr lang="ru-RU" dirty="0" smtClean="0">
                    <a:solidFill>
                      <a:schemeClr val="tx1">
                        <a:lumMod val="85000"/>
                        <a:lumOff val="15000"/>
                      </a:schemeClr>
                    </a:solidFill>
                    <a:latin typeface="+mn-lt"/>
                  </a:rPr>
                  <a:t> </a:t>
                </a:r>
                <a:r>
                  <a:rPr lang="ru-RU" dirty="0">
                    <a:solidFill>
                      <a:schemeClr val="tx1">
                        <a:lumMod val="85000"/>
                        <a:lumOff val="15000"/>
                      </a:schemeClr>
                    </a:solidFill>
                    <a:latin typeface="+mn-lt"/>
                  </a:rPr>
                  <a:t>найдены коэффициенты уравнений модели, используя регрессионный анализ. Проверена значимость уравнений регрессионной модели и коэффициентов уравнений регрессии. Проверка значимости уравнений модели на достоверность осуществлялась с помощью F-критерия Фишера и коэффициента детерминации. Проверка коэффициентов парной корреляции на значимость осуществлялась с помощью t-критерия Стьюдента. </a:t>
                </a:r>
              </a:p>
              <a:p>
                <a:pPr marL="137160" indent="0">
                  <a:spcBef>
                    <a:spcPts val="1800"/>
                  </a:spcBef>
                  <a:buNone/>
                </a:pPr>
                <a:r>
                  <a:rPr lang="ru-RU" dirty="0">
                    <a:solidFill>
                      <a:schemeClr val="tx1">
                        <a:lumMod val="85000"/>
                        <a:lumOff val="15000"/>
                      </a:schemeClr>
                    </a:solidFill>
                    <a:latin typeface="+mn-lt"/>
                  </a:rPr>
                  <a:t>В итоге получены уравнения модели с  коэффициентами</a:t>
                </a:r>
                <a:r>
                  <a:rPr lang="ru-RU" dirty="0"/>
                  <a:t>. </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57200" y="260648"/>
                <a:ext cx="8229600" cy="6048712"/>
              </a:xfrm>
              <a:blipFill rotWithShape="1">
                <a:blip r:embed="rId2"/>
                <a:stretch>
                  <a:fillRect t="-605"/>
                </a:stretch>
              </a:blipFill>
            </p:spPr>
            <p:txBody>
              <a:bodyPr/>
              <a:lstStyle/>
              <a:p>
                <a:r>
                  <a:rPr lang="ru-RU">
                    <a:noFill/>
                  </a:rPr>
                  <a:t> </a:t>
                </a:r>
              </a:p>
            </p:txBody>
          </p:sp>
        </mc:Fallback>
      </mc:AlternateContent>
      <p:sp>
        <p:nvSpPr>
          <p:cNvPr id="2" name="Номер слайда 1"/>
          <p:cNvSpPr>
            <a:spLocks noGrp="1"/>
          </p:cNvSpPr>
          <p:nvPr>
            <p:ph type="sldNum" sz="quarter" idx="12"/>
          </p:nvPr>
        </p:nvSpPr>
        <p:spPr/>
        <p:txBody>
          <a:bodyPr/>
          <a:lstStyle/>
          <a:p>
            <a:fld id="{C5290963-8818-44D2-9BD7-45C1ED6203EC}" type="slidenum">
              <a:rPr lang="ru-RU" smtClean="0"/>
              <a:t>20</a:t>
            </a:fld>
            <a:endParaRPr lang="ru-RU" dirty="0"/>
          </a:p>
        </p:txBody>
      </p:sp>
    </p:spTree>
    <p:extLst>
      <p:ext uri="{BB962C8B-B14F-4D97-AF65-F5344CB8AC3E}">
        <p14:creationId xmlns:p14="http://schemas.microsoft.com/office/powerpoint/2010/main" val="3765749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55000" lnSpcReduction="20000"/>
              </a:bodyPr>
              <a:lstStyle/>
              <a:p>
                <a:pPr marL="137160" indent="0">
                  <a:buNone/>
                </a:pPr>
                <a14:m>
                  <m:oMathPara xmlns:m="http://schemas.openxmlformats.org/officeDocument/2006/math">
                    <m:oMathParaPr>
                      <m:jc m:val="centerGroup"/>
                    </m:oMathParaPr>
                    <m:oMath xmlns:m="http://schemas.openxmlformats.org/officeDocument/2006/math">
                      <m:d>
                        <m:dPr>
                          <m:begChr m:val="{"/>
                          <m:endChr m:val="}"/>
                          <m:ctrlPr>
                            <a:rPr lang="ru-RU" i="1" smtClean="0">
                              <a:solidFill>
                                <a:schemeClr val="tx1">
                                  <a:lumMod val="85000"/>
                                  <a:lumOff val="15000"/>
                                </a:schemeClr>
                              </a:solidFill>
                              <a:latin typeface="Cambria Math" panose="02040503050406030204" pitchFamily="18" charset="0"/>
                            </a:rPr>
                          </m:ctrlPr>
                        </m:dPr>
                        <m:e>
                          <m:eqArr>
                            <m:eqArrPr>
                              <m:ctrlPr>
                                <a:rPr lang="ru-RU" i="1">
                                  <a:solidFill>
                                    <a:schemeClr val="tx1">
                                      <a:lumMod val="85000"/>
                                      <a:lumOff val="15000"/>
                                    </a:schemeClr>
                                  </a:solidFill>
                                  <a:latin typeface="Cambria Math" panose="02040503050406030204" pitchFamily="18" charset="0"/>
                                </a:rPr>
                              </m:ctrlPr>
                            </m:eqArr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7404,814458</m:t>
                              </m:r>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0,001345574</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1</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0,002486776</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0,000338087</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ru-RU" i="1">
                                      <a:solidFill>
                                        <a:schemeClr val="tx1">
                                          <a:lumMod val="85000"/>
                                          <a:lumOff val="15000"/>
                                        </a:schemeClr>
                                      </a:solidFill>
                                      <a:latin typeface="Cambria Math"/>
                                    </a:rPr>
                                    <m:t>2</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ru-RU" i="1">
                                  <a:solidFill>
                                    <a:schemeClr val="tx1">
                                      <a:lumMod val="85000"/>
                                      <a:lumOff val="15000"/>
                                    </a:schemeClr>
                                  </a:solidFill>
                                  <a:latin typeface="Cambria Math"/>
                                </a:rPr>
                                <m:t>+ </m:t>
                              </m:r>
                            </m:e>
                            <m:e>
                              <m:r>
                                <a:rPr lang="ru-RU">
                                  <a:solidFill>
                                    <a:schemeClr val="tx1">
                                      <a:lumMod val="85000"/>
                                      <a:lumOff val="15000"/>
                                    </a:schemeClr>
                                  </a:solidFill>
                                  <a:latin typeface="Cambria Math"/>
                                </a:rPr>
                                <m:t>0,000154422</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3,</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0,000264715</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ru-RU" i="1">
                                      <a:solidFill>
                                        <a:schemeClr val="tx1">
                                          <a:lumMod val="85000"/>
                                          <a:lumOff val="15000"/>
                                        </a:schemeClr>
                                      </a:solidFill>
                                      <a:latin typeface="Cambria Math"/>
                                    </a:rPr>
                                    <m:t>4</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e>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40717,9548</m:t>
                              </m:r>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0,83918843</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2</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0,1956906</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0,8451041</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0,0330472</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e>
                            <m:e>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0,00100218</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0,0001067</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4854,7012</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e>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20253,47594</m:t>
                              </m:r>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0,138486166</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3</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2,478437245</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0,003518072</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3,</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e>
                            <m:e>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0,122744592</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0,001136676</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e>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46870,88216</m:t>
                              </m:r>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0,275760582</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4</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0,066072251</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0,016093389</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e>
                            <m:e>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0,109057897</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16,38453859</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0,011870684</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e>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5,759020534</m:t>
                              </m:r>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0,725815707</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5</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5,46197</m:t>
                              </m:r>
                              <m:r>
                                <m:rPr>
                                  <m:sty m:val="p"/>
                                </m:rPr>
                                <a:rPr lang="ru-RU">
                                  <a:solidFill>
                                    <a:schemeClr val="tx1">
                                      <a:lumMod val="85000"/>
                                      <a:lumOff val="15000"/>
                                    </a:schemeClr>
                                  </a:solidFill>
                                  <a:latin typeface="Cambria Math"/>
                                </a:rPr>
                                <m:t>E</m:t>
                              </m:r>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10</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4,45301</m:t>
                              </m:r>
                              <m:r>
                                <m:rPr>
                                  <m:sty m:val="p"/>
                                </m:rPr>
                                <a:rPr lang="ru-RU">
                                  <a:solidFill>
                                    <a:schemeClr val="tx1">
                                      <a:lumMod val="85000"/>
                                      <a:lumOff val="15000"/>
                                    </a:schemeClr>
                                  </a:solidFill>
                                  <a:latin typeface="Cambria Math"/>
                                </a:rPr>
                                <m:t>E</m:t>
                              </m:r>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08</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e>
                            <m:e>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1,10175</m:t>
                              </m:r>
                              <m:r>
                                <m:rPr>
                                  <m:sty m:val="p"/>
                                </m:rPr>
                                <a:rPr lang="ru-RU">
                                  <a:solidFill>
                                    <a:schemeClr val="tx1">
                                      <a:lumMod val="85000"/>
                                      <a:lumOff val="15000"/>
                                    </a:schemeClr>
                                  </a:solidFill>
                                  <a:latin typeface="Cambria Math"/>
                                </a:rPr>
                                <m:t>E</m:t>
                              </m:r>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06</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ru-RU" i="1">
                                      <a:solidFill>
                                        <a:schemeClr val="tx1">
                                          <a:lumMod val="85000"/>
                                          <a:lumOff val="15000"/>
                                        </a:schemeClr>
                                      </a:solidFill>
                                      <a:latin typeface="Cambria Math"/>
                                    </a:rPr>
                                    <m:t>3</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1,31278</m:t>
                              </m:r>
                              <m:r>
                                <m:rPr>
                                  <m:sty m:val="p"/>
                                </m:rPr>
                                <a:rPr lang="ru-RU">
                                  <a:solidFill>
                                    <a:schemeClr val="tx1">
                                      <a:lumMod val="85000"/>
                                      <a:lumOff val="15000"/>
                                    </a:schemeClr>
                                  </a:solidFill>
                                  <a:latin typeface="Cambria Math"/>
                                </a:rPr>
                                <m:t>E</m:t>
                              </m:r>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06</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ru-RU" i="1">
                                      <a:solidFill>
                                        <a:schemeClr val="tx1">
                                          <a:lumMod val="85000"/>
                                          <a:lumOff val="15000"/>
                                        </a:schemeClr>
                                      </a:solidFill>
                                      <a:latin typeface="Cambria Math"/>
                                    </a:rPr>
                                    <m:t>5</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1,26027</m:t>
                              </m:r>
                              <m:r>
                                <m:rPr>
                                  <m:sty m:val="p"/>
                                </m:rPr>
                                <a:rPr lang="ru-RU">
                                  <a:solidFill>
                                    <a:schemeClr val="tx1">
                                      <a:lumMod val="85000"/>
                                      <a:lumOff val="15000"/>
                                    </a:schemeClr>
                                  </a:solidFill>
                                  <a:latin typeface="Cambria Math"/>
                                </a:rPr>
                                <m:t>E</m:t>
                              </m:r>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06</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ru-RU" i="1">
                                      <a:solidFill>
                                        <a:schemeClr val="tx1">
                                          <a:lumMod val="85000"/>
                                          <a:lumOff val="15000"/>
                                        </a:schemeClr>
                                      </a:solidFill>
                                      <a:latin typeface="Cambria Math"/>
                                    </a:rPr>
                                    <m:t>6</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e>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113022,4092</m:t>
                              </m:r>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0,082715663</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6</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13,48121018</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12,57475982</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23,09934891</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r>
                                <a:rPr lang="ru-RU" i="1">
                                  <a:solidFill>
                                    <a:schemeClr val="tx1">
                                      <a:lumMod val="85000"/>
                                      <a:lumOff val="15000"/>
                                    </a:schemeClr>
                                  </a:solidFill>
                                  <a:latin typeface="Cambria Math"/>
                                </a:rPr>
                                <m:t> </m:t>
                              </m:r>
                            </m:e>
                            <m:e>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0,061399612</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32,89987287</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r>
                                <a:rPr lang="ru-RU" i="1">
                                  <a:solidFill>
                                    <a:schemeClr val="tx1">
                                      <a:lumMod val="85000"/>
                                      <a:lumOff val="15000"/>
                                    </a:schemeClr>
                                  </a:solidFill>
                                  <a:latin typeface="Cambria Math"/>
                                </a:rPr>
                                <m:t> + </m:t>
                              </m:r>
                              <m:r>
                                <a:rPr lang="ru-RU">
                                  <a:solidFill>
                                    <a:schemeClr val="tx1">
                                      <a:lumMod val="85000"/>
                                      <a:lumOff val="15000"/>
                                    </a:schemeClr>
                                  </a:solidFill>
                                  <a:latin typeface="Cambria Math"/>
                                </a:rPr>
                                <m:t>12,93093671</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46,06352415</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7,</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e>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28600,05084</m:t>
                              </m:r>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0,151260795</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ru-RU" i="1">
                                      <a:solidFill>
                                        <a:schemeClr val="tx1">
                                          <a:lumMod val="85000"/>
                                          <a:lumOff val="15000"/>
                                        </a:schemeClr>
                                      </a:solidFill>
                                      <a:latin typeface="Cambria Math"/>
                                    </a:rPr>
                                    <m:t>𝑡</m:t>
                                  </m:r>
                                  <m:r>
                                    <a:rPr lang="ru-RU" i="1">
                                      <a:solidFill>
                                        <a:schemeClr val="tx1">
                                          <a:lumMod val="85000"/>
                                          <a:lumOff val="15000"/>
                                        </a:schemeClr>
                                      </a:solidFill>
                                      <a:latin typeface="Cambria Math"/>
                                    </a:rPr>
                                    <m:t>−1</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0,163745718</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e>
                            <m:e>
                              <m:r>
                                <a:rPr lang="ru-RU" i="1">
                                  <a:solidFill>
                                    <a:schemeClr val="tx1">
                                      <a:lumMod val="85000"/>
                                      <a:lumOff val="15000"/>
                                    </a:schemeClr>
                                  </a:solidFill>
                                  <a:latin typeface="Cambria Math"/>
                                </a:rPr>
                                <m:t>−</m:t>
                              </m:r>
                              <m:r>
                                <a:rPr lang="ru-RU">
                                  <a:solidFill>
                                    <a:schemeClr val="tx1">
                                      <a:lumMod val="85000"/>
                                      <a:lumOff val="15000"/>
                                    </a:schemeClr>
                                  </a:solidFill>
                                  <a:latin typeface="Cambria Math"/>
                                </a:rPr>
                                <m:t>0,00040228</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 </m:t>
                              </m:r>
                              <m:r>
                                <a:rPr lang="ru-RU">
                                  <a:solidFill>
                                    <a:schemeClr val="tx1">
                                      <a:lumMod val="85000"/>
                                      <a:lumOff val="15000"/>
                                    </a:schemeClr>
                                  </a:solidFill>
                                  <a:latin typeface="Cambria Math"/>
                                </a:rPr>
                                <m:t>0,000118979</m:t>
                              </m:r>
                              <m:sSubSup>
                                <m:sSubSupPr>
                                  <m:ctrlPr>
                                    <a:rPr lang="ru-RU" i="1">
                                      <a:solidFill>
                                        <a:schemeClr val="tx1">
                                          <a:lumMod val="85000"/>
                                          <a:lumOff val="15000"/>
                                        </a:schemeClr>
                                      </a:solidFill>
                                      <a:latin typeface="Cambria Math" panose="02040503050406030204" pitchFamily="18" charset="0"/>
                                    </a:rPr>
                                  </m:ctrlPr>
                                </m:sSubSupPr>
                                <m:e>
                                  <m:r>
                                    <a:rPr lang="ru-RU" i="1">
                                      <a:solidFill>
                                        <a:schemeClr val="tx1">
                                          <a:lumMod val="85000"/>
                                          <a:lumOff val="15000"/>
                                        </a:schemeClr>
                                      </a:solidFill>
                                      <a:latin typeface="Cambria Math"/>
                                    </a:rPr>
                                    <m:t>𝑥</m:t>
                                  </m:r>
                                </m:e>
                                <m:sub>
                                  <m:r>
                                    <a:rPr lang="ru-RU" i="1">
                                      <a:solidFill>
                                        <a:schemeClr val="tx1">
                                          <a:lumMod val="85000"/>
                                          <a:lumOff val="15000"/>
                                        </a:schemeClr>
                                      </a:solidFill>
                                      <a:latin typeface="Cambria Math"/>
                                    </a:rPr>
                                    <m:t>3</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e>
                          </m:eqArr>
                        </m:e>
                      </m:d>
                    </m:oMath>
                  </m:oMathPara>
                </a14:m>
                <a:endParaRPr lang="ru-RU" dirty="0">
                  <a:solidFill>
                    <a:schemeClr val="tx1">
                      <a:lumMod val="85000"/>
                      <a:lumOff val="15000"/>
                    </a:schemeClr>
                  </a:solidFill>
                  <a:latin typeface="+mn-lt"/>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ru-RU">
                    <a:noFill/>
                  </a:rPr>
                  <a:t> </a:t>
                </a:r>
              </a:p>
            </p:txBody>
          </p:sp>
        </mc:Fallback>
      </mc:AlternateContent>
      <p:sp>
        <p:nvSpPr>
          <p:cNvPr id="2" name="Номер слайда 1"/>
          <p:cNvSpPr>
            <a:spLocks noGrp="1"/>
          </p:cNvSpPr>
          <p:nvPr>
            <p:ph type="sldNum" sz="quarter" idx="12"/>
          </p:nvPr>
        </p:nvSpPr>
        <p:spPr/>
        <p:txBody>
          <a:bodyPr/>
          <a:lstStyle/>
          <a:p>
            <a:fld id="{C5290963-8818-44D2-9BD7-45C1ED6203EC}" type="slidenum">
              <a:rPr lang="ru-RU" smtClean="0"/>
              <a:t>21</a:t>
            </a:fld>
            <a:endParaRPr lang="ru-RU" dirty="0"/>
          </a:p>
        </p:txBody>
      </p:sp>
    </p:spTree>
    <p:extLst>
      <p:ext uri="{BB962C8B-B14F-4D97-AF65-F5344CB8AC3E}">
        <p14:creationId xmlns:p14="http://schemas.microsoft.com/office/powerpoint/2010/main" val="1548738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normAutofit fontScale="90000"/>
          </a:bodyPr>
          <a:lstStyle/>
          <a:p>
            <a:pPr algn="l"/>
            <a:r>
              <a:rPr lang="en-US" i="1" dirty="0">
                <a:effectLst/>
                <a:latin typeface="+mj-lt"/>
              </a:rPr>
              <a:t>D</a:t>
            </a:r>
            <a:r>
              <a:rPr lang="ru-RU" i="1" dirty="0" err="1" smtClean="0">
                <a:effectLst/>
                <a:latin typeface="+mj-lt"/>
              </a:rPr>
              <a:t>iscussion</a:t>
            </a:r>
            <a:endParaRPr lang="ru-RU" dirty="0">
              <a:latin typeface="+mj-lt"/>
            </a:endParaRPr>
          </a:p>
        </p:txBody>
      </p:sp>
      <p:sp>
        <p:nvSpPr>
          <p:cNvPr id="3" name="Объект 2"/>
          <p:cNvSpPr>
            <a:spLocks noGrp="1"/>
          </p:cNvSpPr>
          <p:nvPr>
            <p:ph idx="1"/>
          </p:nvPr>
        </p:nvSpPr>
        <p:spPr/>
        <p:txBody>
          <a:bodyPr>
            <a:normAutofit fontScale="85000" lnSpcReduction="20000"/>
          </a:bodyPr>
          <a:lstStyle/>
          <a:p>
            <a:pPr marL="651510" indent="-514350">
              <a:buFont typeface="+mj-lt"/>
              <a:buAutoNum type="alphaLcParenR"/>
            </a:pPr>
            <a:r>
              <a:rPr lang="ru-RU" sz="2900" dirty="0" smtClean="0">
                <a:solidFill>
                  <a:schemeClr val="tx1">
                    <a:lumMod val="85000"/>
                    <a:lumOff val="15000"/>
                  </a:schemeClr>
                </a:solidFill>
                <a:latin typeface="+mn-lt"/>
              </a:rPr>
              <a:t>Форма</a:t>
            </a:r>
            <a:r>
              <a:rPr lang="ru-RU" dirty="0" smtClean="0">
                <a:solidFill>
                  <a:schemeClr val="tx1">
                    <a:lumMod val="85000"/>
                    <a:lumOff val="15000"/>
                  </a:schemeClr>
                </a:solidFill>
                <a:latin typeface="+mn-lt"/>
              </a:rPr>
              <a:t>льный </a:t>
            </a:r>
            <a:r>
              <a:rPr lang="ru-RU" dirty="0">
                <a:solidFill>
                  <a:schemeClr val="tx1">
                    <a:lumMod val="85000"/>
                    <a:lumOff val="15000"/>
                  </a:schemeClr>
                </a:solidFill>
                <a:latin typeface="+mn-lt"/>
              </a:rPr>
              <a:t>анализ полученных результатов </a:t>
            </a:r>
            <a:r>
              <a:rPr lang="ru-RU" dirty="0" smtClean="0">
                <a:solidFill>
                  <a:schemeClr val="tx1">
                    <a:lumMod val="85000"/>
                    <a:lumOff val="15000"/>
                  </a:schemeClr>
                </a:solidFill>
                <a:latin typeface="+mn-lt"/>
              </a:rPr>
              <a:t>моделирования</a:t>
            </a:r>
            <a:endParaRPr lang="ru-RU" dirty="0">
              <a:solidFill>
                <a:schemeClr val="tx1">
                  <a:lumMod val="85000"/>
                  <a:lumOff val="15000"/>
                </a:schemeClr>
              </a:solidFill>
              <a:latin typeface="+mn-lt"/>
            </a:endParaRPr>
          </a:p>
          <a:p>
            <a:pPr marL="542925" lvl="1" indent="-276225">
              <a:buFont typeface="Wingdings" panose="05000000000000000000" pitchFamily="2" charset="2"/>
              <a:buChar char="§"/>
            </a:pPr>
            <a:r>
              <a:rPr lang="ru-RU" dirty="0">
                <a:solidFill>
                  <a:schemeClr val="tx1">
                    <a:lumMod val="85000"/>
                    <a:lumOff val="15000"/>
                  </a:schemeClr>
                </a:solidFill>
                <a:latin typeface="+mn-lt"/>
              </a:rPr>
              <a:t>Анализ показателя климатологические катастрофы показал зависимость эндогенной переменной от своих значений в прошлом периоде, причем зависимость положительная. Иными словами, большое количество климатологических катастроф порождает еще большее количество </a:t>
            </a:r>
            <a:r>
              <a:rPr lang="ru-RU" dirty="0" err="1">
                <a:solidFill>
                  <a:schemeClr val="tx1">
                    <a:lumMod val="85000"/>
                    <a:lumOff val="15000"/>
                  </a:schemeClr>
                </a:solidFill>
                <a:latin typeface="+mn-lt"/>
              </a:rPr>
              <a:t>катастроф.Все</a:t>
            </a:r>
            <a:r>
              <a:rPr lang="ru-RU" dirty="0">
                <a:solidFill>
                  <a:schemeClr val="tx1">
                    <a:lumMod val="85000"/>
                    <a:lumOff val="15000"/>
                  </a:schemeClr>
                </a:solidFill>
                <a:latin typeface="+mn-lt"/>
              </a:rPr>
              <a:t> экзогенные параметры имеют положительную взаимосвязь с эндогенным. То есть, рост мирового ВВП, рост занятости населения мира, увеличение экономически активного населения в мире, рост экспорта и импорта товаров в мире, приводит к увеличению климатологических катастроф. Увеличение основных экономических показателей в мире приводит к росту экологических проблем. </a:t>
            </a:r>
          </a:p>
          <a:p>
            <a:pPr marL="542925" lvl="1" indent="-276225">
              <a:spcBef>
                <a:spcPts val="600"/>
              </a:spcBef>
              <a:buFont typeface="Wingdings" panose="05000000000000000000" pitchFamily="2" charset="2"/>
              <a:buChar char="§"/>
            </a:pPr>
            <a:r>
              <a:rPr lang="ru-RU" dirty="0">
                <a:solidFill>
                  <a:schemeClr val="tx1">
                    <a:lumMod val="85000"/>
                    <a:lumOff val="15000"/>
                  </a:schemeClr>
                </a:solidFill>
                <a:latin typeface="+mn-lt"/>
              </a:rPr>
              <a:t>Выбросы СО2 на единицу продукции так же отражают зависимость от прошлого периода. Зависимость, аналогично прошлому примеру, положительная, то есть, чем больше выбросов сейчас, тем больше будет в будущем. На эндогенный параметр так же оказывает влияние другой эндогенный параметр, сокращение площади лесов. Следует отметить, что зависимость между ними отрицательная, как в текущем, так и в прошлом периоде, что вполне объяснимо.  Показатели объем грузовых перевозок, и объем производства и переработки энергии были удалены из анализа из-за высокой тесноты связи с другими экзогенными переменными. Остальные переменные отразили следующее влияние на объем выбросов СО2. Показатели транспорт и коммуникации, а так же производительность материальных ресурсов при увеличении увеличивают объем выбросов СО2. Показатели объем производства леса кругляка, а так же увеличение дорожной сети, при увеличении, напротив, приводят к сокращению выбросов. </a:t>
            </a:r>
          </a:p>
          <a:p>
            <a:endParaRPr lang="ru-RU" dirty="0"/>
          </a:p>
        </p:txBody>
      </p:sp>
      <p:sp>
        <p:nvSpPr>
          <p:cNvPr id="4" name="Номер слайда 3"/>
          <p:cNvSpPr>
            <a:spLocks noGrp="1"/>
          </p:cNvSpPr>
          <p:nvPr>
            <p:ph type="sldNum" sz="quarter" idx="12"/>
          </p:nvPr>
        </p:nvSpPr>
        <p:spPr/>
        <p:txBody>
          <a:bodyPr/>
          <a:lstStyle/>
          <a:p>
            <a:fld id="{C5290963-8818-44D2-9BD7-45C1ED6203EC}" type="slidenum">
              <a:rPr lang="ru-RU" smtClean="0"/>
              <a:t>22</a:t>
            </a:fld>
            <a:endParaRPr lang="ru-RU" dirty="0"/>
          </a:p>
        </p:txBody>
      </p:sp>
      <p:sp>
        <p:nvSpPr>
          <p:cNvPr id="5" name="Скругленный прямоугольник 4"/>
          <p:cNvSpPr/>
          <p:nvPr/>
        </p:nvSpPr>
        <p:spPr>
          <a:xfrm>
            <a:off x="8100392" y="908720"/>
            <a:ext cx="1019183" cy="3600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i="1" dirty="0"/>
              <a:t>D</a:t>
            </a:r>
            <a:r>
              <a:rPr lang="ru-RU" sz="1200" b="1" i="1" dirty="0" err="1"/>
              <a:t>iscussion</a:t>
            </a:r>
            <a:r>
              <a:rPr lang="en-US" sz="1200" dirty="0" smtClean="0"/>
              <a:t>/1</a:t>
            </a:r>
            <a:endParaRPr lang="ru-RU" sz="1200" dirty="0"/>
          </a:p>
        </p:txBody>
      </p:sp>
    </p:spTree>
    <p:extLst>
      <p:ext uri="{BB962C8B-B14F-4D97-AF65-F5344CB8AC3E}">
        <p14:creationId xmlns:p14="http://schemas.microsoft.com/office/powerpoint/2010/main" val="3699287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832688"/>
          </a:xfrm>
        </p:spPr>
        <p:txBody>
          <a:bodyPr>
            <a:normAutofit/>
          </a:bodyPr>
          <a:lstStyle/>
          <a:p>
            <a:pPr marL="542925" lvl="1" indent="-276225">
              <a:lnSpc>
                <a:spcPct val="80000"/>
              </a:lnSpc>
              <a:spcBef>
                <a:spcPts val="1200"/>
              </a:spcBef>
              <a:buFont typeface="Wingdings" panose="05000000000000000000" pitchFamily="2" charset="2"/>
              <a:buChar char="§"/>
            </a:pPr>
            <a:r>
              <a:rPr lang="ru-RU" sz="1600" dirty="0">
                <a:solidFill>
                  <a:schemeClr val="tx1">
                    <a:lumMod val="85000"/>
                    <a:lumOff val="15000"/>
                  </a:schemeClr>
                </a:solidFill>
                <a:latin typeface="+mn-lt"/>
              </a:rPr>
              <a:t>Выбросы парниковых газов от промышленности, аналогично прошлым показателям, отражают положительную зависимость от прошлого периода, следовательно, при неизменном производстве, потенциально возможен рост выбросов. Из всех рассмотренных переменных, только одна при увеличении приводит к сокращению выбросов парниковых газов от промышленности, это оборот железнодорожных перевозок. Остальные, а именно, выбросы парниковых газов в добыче и транспортировке угля, нефти и газа, добыча угля и лигнита, отходы, образовавшиеся от промышленности, при увеличении приводят к росту выбросов парниковых газов от промышленности. </a:t>
            </a:r>
          </a:p>
          <a:p>
            <a:pPr marL="542925" lvl="1" indent="-276225">
              <a:lnSpc>
                <a:spcPct val="80000"/>
              </a:lnSpc>
              <a:spcBef>
                <a:spcPts val="1200"/>
              </a:spcBef>
              <a:buFont typeface="Wingdings" panose="05000000000000000000" pitchFamily="2" charset="2"/>
              <a:buChar char="§"/>
            </a:pPr>
            <a:r>
              <a:rPr lang="ru-RU" sz="1600" dirty="0">
                <a:solidFill>
                  <a:schemeClr val="tx1">
                    <a:lumMod val="85000"/>
                    <a:lumOff val="15000"/>
                  </a:schemeClr>
                </a:solidFill>
                <a:latin typeface="+mn-lt"/>
              </a:rPr>
              <a:t>Выбросы парниковых газов от сельского хозяйства, аналогично прошлым, положительно зависит от прошлых периодов. Производство оборудования для сельского и лесного хозяйства, а так же отходы, образовавшиеся от сельского хозяйства, приводят к увеличению выбросов парниковых газов от сельского хозяйства, что вполне объяснимо. Остальные параметры, напротив, сдерживают рост объема выбросов. Производство оборудования для пищевой промышленности, производства напитков и переработки табака, увеличение площади пахотных земель, а так же отходы животноводства: потребление энергии, сокращают объем выбросов, сдерживая ухудшение экологической ситуации в сельскохозяйственной сфере. Показатель животноводство был удален из анализа, так как отражал высокую тесноту связи с рассматриваемыми параметрами. </a:t>
            </a:r>
          </a:p>
        </p:txBody>
      </p:sp>
      <p:sp>
        <p:nvSpPr>
          <p:cNvPr id="2" name="Номер слайда 1"/>
          <p:cNvSpPr>
            <a:spLocks noGrp="1"/>
          </p:cNvSpPr>
          <p:nvPr>
            <p:ph type="sldNum" sz="quarter" idx="12"/>
          </p:nvPr>
        </p:nvSpPr>
        <p:spPr/>
        <p:txBody>
          <a:bodyPr/>
          <a:lstStyle/>
          <a:p>
            <a:fld id="{C5290963-8818-44D2-9BD7-45C1ED6203EC}" type="slidenum">
              <a:rPr lang="ru-RU" smtClean="0"/>
              <a:t>23</a:t>
            </a:fld>
            <a:endParaRPr lang="ru-RU" dirty="0"/>
          </a:p>
        </p:txBody>
      </p:sp>
      <p:sp>
        <p:nvSpPr>
          <p:cNvPr id="4" name="Скругленный прямоугольник 3"/>
          <p:cNvSpPr/>
          <p:nvPr/>
        </p:nvSpPr>
        <p:spPr>
          <a:xfrm>
            <a:off x="8093058" y="188640"/>
            <a:ext cx="1019183" cy="3600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i="1" dirty="0"/>
              <a:t>D</a:t>
            </a:r>
            <a:r>
              <a:rPr lang="ru-RU" sz="1200" b="1" i="1" dirty="0" err="1"/>
              <a:t>iscussion</a:t>
            </a:r>
            <a:r>
              <a:rPr lang="en-US" sz="1200" dirty="0" smtClean="0"/>
              <a:t>/2</a:t>
            </a:r>
            <a:endParaRPr lang="ru-RU" sz="1200" dirty="0"/>
          </a:p>
        </p:txBody>
      </p:sp>
    </p:spTree>
    <p:extLst>
      <p:ext uri="{BB962C8B-B14F-4D97-AF65-F5344CB8AC3E}">
        <p14:creationId xmlns:p14="http://schemas.microsoft.com/office/powerpoint/2010/main" val="1189038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568952" cy="6048712"/>
          </a:xfrm>
        </p:spPr>
        <p:txBody>
          <a:bodyPr>
            <a:noAutofit/>
          </a:bodyPr>
          <a:lstStyle/>
          <a:p>
            <a:pPr marL="542925" lvl="1" indent="-276225">
              <a:spcBef>
                <a:spcPts val="1200"/>
              </a:spcBef>
              <a:buFont typeface="Wingdings" panose="05000000000000000000" pitchFamily="2" charset="2"/>
              <a:buChar char="§"/>
            </a:pPr>
            <a:r>
              <a:rPr lang="ru-RU" sz="1300" dirty="0">
                <a:solidFill>
                  <a:schemeClr val="tx1">
                    <a:lumMod val="85000"/>
                    <a:lumOff val="15000"/>
                  </a:schemeClr>
                </a:solidFill>
                <a:latin typeface="+mn-lt"/>
              </a:rPr>
              <a:t>Процент изменения глобальной температуры увеличивается с течением времени, отражая зависимость от собственного значения в прошлом периоде. На рост процента изменения глобальной температуры оказывают влияние увеличение выбросов закиси азота, увеличение отходов, образовавшихся от электричества, газа, пара и кондиционирования воздуха, увеличение отходов, образовавшихся в домашних хозяйствах. Объем выбросов метана и парниковых газов отражают обратную зависимость с эндогенным параметром. Следует обратить внимание на то, что объем выбросов CO2 от потребления и сжигания ископаемого топлива имеет высокую связь со всеми влияющими переменными,  в связи с чем, был удален из анализа. </a:t>
            </a:r>
          </a:p>
          <a:p>
            <a:pPr marL="542925" lvl="1" indent="-276225">
              <a:spcBef>
                <a:spcPts val="1200"/>
              </a:spcBef>
              <a:buFont typeface="Wingdings" panose="05000000000000000000" pitchFamily="2" charset="2"/>
              <a:buChar char="§"/>
            </a:pPr>
            <a:r>
              <a:rPr lang="ru-RU" sz="1300" dirty="0">
                <a:solidFill>
                  <a:schemeClr val="tx1">
                    <a:lumMod val="85000"/>
                    <a:lumOff val="15000"/>
                  </a:schemeClr>
                </a:solidFill>
                <a:latin typeface="+mn-lt"/>
              </a:rPr>
              <a:t>Изменение объема пресной воды, как и остальные эндогенные  переменные, положительно зависит от своего значения в прошлом периоде, то есть рост уровня изъятия в прошлом году приведет к еще большему уровню изъятия в текущем году. Показатель отражает зависимость от сокращения площади лесов, однако, зависимость различная в разные периоды времени. В прошлом периоде наличие лесов сдерживает изъятие поверхности пресной воды, сокращение леса -стимулирует изъятие, а в текущем периоде наоборот. Показатели розничная и оптовая торговля живыми животными и сельскохозяйственными материалами, а так же оборот корма для животных были удалены из анализа. Остальные переменные отразили следующее влияние на эндогенный параметр. Возобновляемые ресурсы пресной воды, а так же экономический ущерб от гидрологических бедствий, приводят к росту изъятия пресной воды. Тогда как ежегодные пресноводные отходы, чистое количество пресной воды, поставляемое промышленности, отражают обратную зависимость.</a:t>
            </a:r>
          </a:p>
          <a:p>
            <a:pPr marL="542925" lvl="1" indent="-276225">
              <a:spcBef>
                <a:spcPts val="1200"/>
              </a:spcBef>
              <a:buFont typeface="Wingdings" panose="05000000000000000000" pitchFamily="2" charset="2"/>
              <a:buChar char="§"/>
            </a:pPr>
            <a:r>
              <a:rPr lang="ru-RU" sz="1300" dirty="0">
                <a:solidFill>
                  <a:schemeClr val="tx1">
                    <a:lumMod val="85000"/>
                    <a:lumOff val="15000"/>
                  </a:schemeClr>
                </a:solidFill>
                <a:latin typeface="+mn-lt"/>
              </a:rPr>
              <a:t>Сокращение площади лесов в текущем периоде, так же как и остальные эндогенные переменные, приведет к еще большему сокращению в будущем. Кроме того на эндогенный параметр влияют площадь земель сельскохозяйственного назначения, общая численность населения, производство целлюлозно-бумажных изделий. Отрицательно на сокращение площади лесов влияет общая численность населения. </a:t>
            </a:r>
          </a:p>
          <a:p>
            <a:pPr marL="542925" lvl="1" indent="-276225">
              <a:spcBef>
                <a:spcPts val="1200"/>
              </a:spcBef>
              <a:buFont typeface="Wingdings" panose="05000000000000000000" pitchFamily="2" charset="2"/>
              <a:buChar char="§"/>
            </a:pPr>
            <a:r>
              <a:rPr lang="ru-RU" sz="1300" dirty="0">
                <a:solidFill>
                  <a:schemeClr val="tx1">
                    <a:lumMod val="85000"/>
                    <a:lumOff val="15000"/>
                  </a:schemeClr>
                </a:solidFill>
                <a:latin typeface="+mn-lt"/>
              </a:rPr>
              <a:t>Проанализировав зависимость показателей от деятельности человека, можно заключить, что большинство процессов жизнедеятельности протекают с большим ущербом для внешней среды. </a:t>
            </a:r>
          </a:p>
        </p:txBody>
      </p:sp>
      <p:sp>
        <p:nvSpPr>
          <p:cNvPr id="2" name="Номер слайда 1"/>
          <p:cNvSpPr>
            <a:spLocks noGrp="1"/>
          </p:cNvSpPr>
          <p:nvPr>
            <p:ph type="sldNum" sz="quarter" idx="12"/>
          </p:nvPr>
        </p:nvSpPr>
        <p:spPr/>
        <p:txBody>
          <a:bodyPr/>
          <a:lstStyle/>
          <a:p>
            <a:fld id="{C5290963-8818-44D2-9BD7-45C1ED6203EC}" type="slidenum">
              <a:rPr lang="ru-RU" smtClean="0"/>
              <a:t>24</a:t>
            </a:fld>
            <a:endParaRPr lang="ru-RU" dirty="0"/>
          </a:p>
        </p:txBody>
      </p:sp>
      <p:sp>
        <p:nvSpPr>
          <p:cNvPr id="4" name="Скругленный прямоугольник 3"/>
          <p:cNvSpPr/>
          <p:nvPr/>
        </p:nvSpPr>
        <p:spPr>
          <a:xfrm>
            <a:off x="8100392" y="0"/>
            <a:ext cx="1019183" cy="3600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i="1" dirty="0"/>
              <a:t>D</a:t>
            </a:r>
            <a:r>
              <a:rPr lang="ru-RU" sz="1200" b="1" i="1" dirty="0" err="1"/>
              <a:t>iscussion</a:t>
            </a:r>
            <a:r>
              <a:rPr lang="en-US" sz="1200" dirty="0" smtClean="0"/>
              <a:t>/3</a:t>
            </a:r>
            <a:endParaRPr lang="ru-RU" sz="1200" dirty="0"/>
          </a:p>
        </p:txBody>
      </p:sp>
    </p:spTree>
    <p:extLst>
      <p:ext uri="{BB962C8B-B14F-4D97-AF65-F5344CB8AC3E}">
        <p14:creationId xmlns:p14="http://schemas.microsoft.com/office/powerpoint/2010/main" val="854069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291264" cy="6480720"/>
          </a:xfrm>
        </p:spPr>
        <p:txBody>
          <a:bodyPr>
            <a:normAutofit fontScale="47500" lnSpcReduction="20000"/>
          </a:bodyPr>
          <a:lstStyle/>
          <a:p>
            <a:pPr marL="651510" indent="-514350">
              <a:buFont typeface="+mj-lt"/>
              <a:buAutoNum type="alphaLcParenR" startAt="2"/>
            </a:pPr>
            <a:r>
              <a:rPr lang="ru-RU" sz="5100" i="1" dirty="0" smtClean="0">
                <a:solidFill>
                  <a:schemeClr val="tx1">
                    <a:lumMod val="85000"/>
                    <a:lumOff val="15000"/>
                  </a:schemeClr>
                </a:solidFill>
                <a:latin typeface="+mn-lt"/>
              </a:rPr>
              <a:t>Правильность </a:t>
            </a:r>
            <a:r>
              <a:rPr lang="ru-RU" sz="5100" i="1" dirty="0">
                <a:solidFill>
                  <a:schemeClr val="tx1">
                    <a:lumMod val="85000"/>
                    <a:lumOff val="15000"/>
                  </a:schemeClr>
                </a:solidFill>
                <a:latin typeface="+mn-lt"/>
              </a:rPr>
              <a:t>отражения сущности процессов протекающих  в окружающей среде;</a:t>
            </a:r>
            <a:endParaRPr lang="ru-RU" sz="5100" dirty="0">
              <a:solidFill>
                <a:schemeClr val="tx1">
                  <a:lumMod val="85000"/>
                  <a:lumOff val="15000"/>
                </a:schemeClr>
              </a:solidFill>
              <a:latin typeface="+mn-lt"/>
            </a:endParaRPr>
          </a:p>
          <a:p>
            <a:pPr lvl="1">
              <a:spcBef>
                <a:spcPts val="1200"/>
              </a:spcBef>
              <a:buFont typeface="Wingdings" panose="05000000000000000000" pitchFamily="2" charset="2"/>
              <a:buChar char="§"/>
            </a:pPr>
            <a:r>
              <a:rPr lang="ru-RU" sz="2900" dirty="0">
                <a:solidFill>
                  <a:schemeClr val="tx1">
                    <a:lumMod val="85000"/>
                    <a:lumOff val="15000"/>
                  </a:schemeClr>
                </a:solidFill>
                <a:latin typeface="+mn-lt"/>
              </a:rPr>
              <a:t>Исходной предпосылкой влияния деятельности человека на окружающую среду, усиливающих процессы дальнейшего загрязнения среды, являются рост народонаселения и ускорение процесса индустриализации в развивающемся мире. Жизнь людей, состояние экономики зависят от чистоты воздуха, масштабов водных, пищевых и энергоресурсов, сырья и ископаемого топлива, даваемых природной средой. Жизнь людей, состояние экономики зависят от чистоты воздуха, масштабов водных, пищевых и энергоресурсов, сырья и ископаемого топлива, даваемых природной средой. Исходя из этого выбраны семь эндогенных переменных. Необходимо на следующем этапе исследования включить в число эндогенных переменных радиационную опасность, особенно опасность ядерного оружия, которое из всех существующих видов оружия, наиболее опасно для биосферы. Его применение способно причинить природной среде такой ущерб, компенсировать который естественным путем она будет не в силах.</a:t>
            </a:r>
          </a:p>
          <a:p>
            <a:pPr lvl="1">
              <a:spcBef>
                <a:spcPts val="1200"/>
              </a:spcBef>
              <a:buFont typeface="Wingdings" panose="05000000000000000000" pitchFamily="2" charset="2"/>
              <a:buChar char="§"/>
            </a:pPr>
            <a:r>
              <a:rPr lang="ru-RU" sz="2900" i="1" dirty="0">
                <a:solidFill>
                  <a:schemeClr val="tx1">
                    <a:lumMod val="85000"/>
                    <a:lumOff val="15000"/>
                  </a:schemeClr>
                </a:solidFill>
                <a:latin typeface="+mn-lt"/>
              </a:rPr>
              <a:t>Загрязнение почвы</a:t>
            </a:r>
            <a:r>
              <a:rPr lang="ru-RU" sz="2900" b="1" i="1" dirty="0" smtClean="0">
                <a:solidFill>
                  <a:schemeClr val="tx1">
                    <a:lumMod val="85000"/>
                    <a:lumOff val="15000"/>
                  </a:schemeClr>
                </a:solidFill>
                <a:latin typeface="+mn-lt"/>
              </a:rPr>
              <a:t>. </a:t>
            </a:r>
            <a:r>
              <a:rPr lang="ru-RU" sz="2900" dirty="0" smtClean="0">
                <a:solidFill>
                  <a:schemeClr val="tx1">
                    <a:lumMod val="85000"/>
                    <a:lumOff val="15000"/>
                  </a:schemeClr>
                </a:solidFill>
                <a:latin typeface="+mn-lt"/>
              </a:rPr>
              <a:t>Почва </a:t>
            </a:r>
            <a:r>
              <a:rPr lang="ru-RU" sz="2900" dirty="0">
                <a:solidFill>
                  <a:schemeClr val="tx1">
                    <a:lumMod val="85000"/>
                    <a:lumOff val="15000"/>
                  </a:schemeClr>
                </a:solidFill>
                <a:latin typeface="+mn-lt"/>
              </a:rPr>
              <a:t>- верхний слой суши, образовавшийся под влиянием растений, животных, микроорганизмов и климата из материнских горных пород, на которых он находится. Это важный и сложный компонент биосферы, тесно связанный с другими ее частями. </a:t>
            </a:r>
          </a:p>
          <a:p>
            <a:pPr lvl="1">
              <a:spcBef>
                <a:spcPts val="1200"/>
              </a:spcBef>
              <a:buFont typeface="Wingdings" panose="05000000000000000000" pitchFamily="2" charset="2"/>
              <a:buChar char="§"/>
            </a:pPr>
            <a:r>
              <a:rPr lang="ru-RU" sz="2900" i="1" dirty="0">
                <a:solidFill>
                  <a:schemeClr val="tx1">
                    <a:lumMod val="85000"/>
                    <a:lumOff val="15000"/>
                  </a:schemeClr>
                </a:solidFill>
                <a:latin typeface="+mn-lt"/>
              </a:rPr>
              <a:t>Потеря биоразнообразия</a:t>
            </a:r>
            <a:r>
              <a:rPr lang="ru-RU" sz="2900" b="1" dirty="0">
                <a:solidFill>
                  <a:schemeClr val="tx1">
                    <a:lumMod val="85000"/>
                    <a:lumOff val="15000"/>
                  </a:schemeClr>
                </a:solidFill>
                <a:latin typeface="+mn-lt"/>
              </a:rPr>
              <a:t>.</a:t>
            </a:r>
            <a:r>
              <a:rPr lang="ru-RU" sz="2900" dirty="0">
                <a:solidFill>
                  <a:schemeClr val="tx1">
                    <a:lumMod val="85000"/>
                    <a:lumOff val="15000"/>
                  </a:schemeClr>
                </a:solidFill>
                <a:latin typeface="+mn-lt"/>
              </a:rPr>
              <a:t> Из-за экологической безграмотности или беспечности человека, а порой и варварства темп вымирания диких животных достиг ныне своего исторического максимума – в среднем один вид в год. Еще более тревожная картина уничтожения растительности на планете. По некоторым оценкам, в середине 70-х годов происходило уничтожение одного вида и подвида растений ежедневно По данным Программы ООН по охране окружающей среды, в конце ХХ века на Земле насчитывается 22 миллиона видов. Около 7 миллионов из них могут исчезнуть в ближайшие тридцать лет. Причинами потери биологического разнообразия являются применяемые сельскохозяйственные технологии, уничтожение лесов, разрушение заболоченной и океанской среды, а также индустриализация и рост энергопотребления.</a:t>
            </a:r>
          </a:p>
        </p:txBody>
      </p:sp>
      <p:sp>
        <p:nvSpPr>
          <p:cNvPr id="2" name="Номер слайда 1"/>
          <p:cNvSpPr>
            <a:spLocks noGrp="1"/>
          </p:cNvSpPr>
          <p:nvPr>
            <p:ph type="sldNum" sz="quarter" idx="12"/>
          </p:nvPr>
        </p:nvSpPr>
        <p:spPr/>
        <p:txBody>
          <a:bodyPr/>
          <a:lstStyle/>
          <a:p>
            <a:fld id="{C5290963-8818-44D2-9BD7-45C1ED6203EC}" type="slidenum">
              <a:rPr lang="ru-RU" smtClean="0"/>
              <a:t>25</a:t>
            </a:fld>
            <a:endParaRPr lang="ru-RU" dirty="0"/>
          </a:p>
        </p:txBody>
      </p:sp>
      <p:sp>
        <p:nvSpPr>
          <p:cNvPr id="4" name="Скругленный прямоугольник 3"/>
          <p:cNvSpPr/>
          <p:nvPr/>
        </p:nvSpPr>
        <p:spPr>
          <a:xfrm>
            <a:off x="8100391" y="44624"/>
            <a:ext cx="1019183" cy="3600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i="1" dirty="0"/>
              <a:t>D</a:t>
            </a:r>
            <a:r>
              <a:rPr lang="ru-RU" sz="1200" b="1" i="1" dirty="0" err="1"/>
              <a:t>iscussion</a:t>
            </a:r>
            <a:r>
              <a:rPr lang="en-US" sz="1200" dirty="0" smtClean="0"/>
              <a:t>/4</a:t>
            </a:r>
            <a:endParaRPr lang="ru-RU" sz="1200" dirty="0"/>
          </a:p>
        </p:txBody>
      </p:sp>
    </p:spTree>
    <p:extLst>
      <p:ext uri="{BB962C8B-B14F-4D97-AF65-F5344CB8AC3E}">
        <p14:creationId xmlns:p14="http://schemas.microsoft.com/office/powerpoint/2010/main" val="4127118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26</a:t>
            </a:fld>
            <a:endParaRPr lang="ru-RU" dirty="0"/>
          </a:p>
        </p:txBody>
      </p:sp>
      <p:sp>
        <p:nvSpPr>
          <p:cNvPr id="2" name="Заголовок 1"/>
          <p:cNvSpPr>
            <a:spLocks noGrp="1"/>
          </p:cNvSpPr>
          <p:nvPr>
            <p:ph type="title" idx="4294967295"/>
          </p:nvPr>
        </p:nvSpPr>
        <p:spPr>
          <a:xfrm>
            <a:off x="996950" y="188913"/>
            <a:ext cx="8147050" cy="730250"/>
          </a:xfrm>
        </p:spPr>
        <p:txBody>
          <a:bodyPr/>
          <a:lstStyle/>
          <a:p>
            <a:pPr algn="l"/>
            <a:r>
              <a:rPr lang="ru-RU" sz="3600" i="1" dirty="0">
                <a:effectLst/>
                <a:latin typeface="+mj-lt"/>
              </a:rPr>
              <a:t>Изменяющееся пространство</a:t>
            </a:r>
            <a:endParaRPr lang="ru-RU" sz="3600" dirty="0">
              <a:latin typeface="+mj-lt"/>
            </a:endParaRPr>
          </a:p>
        </p:txBody>
      </p:sp>
      <mc:AlternateContent xmlns:mc="http://schemas.openxmlformats.org/markup-compatibility/2006" xmlns:a14="http://schemas.microsoft.com/office/drawing/2010/main">
        <mc:Choice Requires="a14">
          <p:sp>
            <p:nvSpPr>
              <p:cNvPr id="3" name="Текст 2"/>
              <p:cNvSpPr>
                <a:spLocks noGrp="1"/>
              </p:cNvSpPr>
              <p:nvPr>
                <p:ph type="body" idx="4294967295"/>
              </p:nvPr>
            </p:nvSpPr>
            <p:spPr>
              <a:xfrm>
                <a:off x="323528" y="1052736"/>
                <a:ext cx="8424936" cy="5256212"/>
              </a:xfrm>
            </p:spPr>
            <p:txBody>
              <a:bodyPr>
                <a:normAutofit fontScale="55000" lnSpcReduction="20000"/>
              </a:bodyPr>
              <a:lstStyle/>
              <a:p>
                <a:pPr marL="0" indent="0">
                  <a:buNone/>
                </a:pPr>
                <a:r>
                  <a:rPr lang="ru-RU" sz="2300" dirty="0" smtClean="0">
                    <a:solidFill>
                      <a:schemeClr val="tx1">
                        <a:lumMod val="85000"/>
                        <a:lumOff val="15000"/>
                      </a:schemeClr>
                    </a:solidFill>
                  </a:rPr>
                  <a:t>Арктика – линия фронта, где  внешняя среда меняет Арктический  климат</a:t>
                </a:r>
                <a:r>
                  <a:rPr lang="ru-RU" dirty="0">
                    <a:solidFill>
                      <a:schemeClr val="tx1">
                        <a:lumMod val="85000"/>
                        <a:lumOff val="15000"/>
                      </a:schemeClr>
                    </a:solidFill>
                  </a:rPr>
                  <a:t>.</a:t>
                </a:r>
              </a:p>
              <a:p>
                <a:pPr marL="0" indent="0">
                  <a:spcBef>
                    <a:spcPts val="600"/>
                  </a:spcBef>
                  <a:buNone/>
                </a:pPr>
                <a:r>
                  <a:rPr lang="ru-RU" b="1" i="1" dirty="0">
                    <a:solidFill>
                      <a:schemeClr val="tx1">
                        <a:lumMod val="85000"/>
                        <a:lumOff val="15000"/>
                      </a:schemeClr>
                    </a:solidFill>
                  </a:rPr>
                  <a:t>1. Изменение климата</a:t>
                </a:r>
                <a:r>
                  <a:rPr lang="ru-RU" dirty="0">
                    <a:solidFill>
                      <a:schemeClr val="tx1">
                        <a:lumMod val="85000"/>
                        <a:lumOff val="15000"/>
                      </a:schemeClr>
                    </a:solidFill>
                  </a:rPr>
                  <a:t>. В последние годы в Арктике наблюдается заметное изменение климата, началось активное таяние льдов. Последствия изменения климата являются текущими реалиями в Арктике, а не событиями, которые могут состояться в будущем. Сейчас они происходят в темпе, не ожидаемом даже несколько лет назад. Важно иметь четкое представление о характере этих изменений и причинных механизмах их управления. Как выразился</a:t>
                </a:r>
                <a:r>
                  <a:rPr lang="en-US" dirty="0">
                    <a:solidFill>
                      <a:schemeClr val="tx1">
                        <a:lumMod val="85000"/>
                        <a:lumOff val="15000"/>
                      </a:schemeClr>
                    </a:solidFill>
                  </a:rPr>
                  <a:t> Roger Howard, «</a:t>
                </a:r>
                <a:r>
                  <a:rPr lang="ru-RU" dirty="0">
                    <a:solidFill>
                      <a:schemeClr val="tx1">
                        <a:lumMod val="85000"/>
                        <a:lumOff val="15000"/>
                      </a:schemeClr>
                    </a:solidFill>
                  </a:rPr>
                  <a:t>сердце проблемы</a:t>
                </a:r>
                <a:r>
                  <a:rPr lang="en-US" dirty="0">
                    <a:solidFill>
                      <a:schemeClr val="tx1">
                        <a:lumMod val="85000"/>
                        <a:lumOff val="15000"/>
                      </a:schemeClr>
                    </a:solidFill>
                  </a:rPr>
                  <a:t> – </a:t>
                </a:r>
                <a:r>
                  <a:rPr lang="ru-RU" dirty="0">
                    <a:solidFill>
                      <a:schemeClr val="tx1">
                        <a:lumMod val="85000"/>
                        <a:lumOff val="15000"/>
                      </a:schemeClr>
                    </a:solidFill>
                  </a:rPr>
                  <a:t>изменение климата</a:t>
                </a:r>
                <a:r>
                  <a:rPr lang="en-US" dirty="0">
                    <a:solidFill>
                      <a:schemeClr val="tx1">
                        <a:lumMod val="85000"/>
                        <a:lumOff val="15000"/>
                      </a:schemeClr>
                    </a:solidFill>
                  </a:rPr>
                  <a:t>». </a:t>
                </a:r>
                <a:r>
                  <a:rPr lang="ru-RU" dirty="0">
                    <a:solidFill>
                      <a:schemeClr val="tx1">
                        <a:lumMod val="85000"/>
                        <a:lumOff val="15000"/>
                      </a:schemeClr>
                    </a:solidFill>
                  </a:rPr>
                  <a:t>(</a:t>
                </a: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Arctic</a:t>
                </a:r>
                <a:r>
                  <a:rPr lang="ru-RU" dirty="0">
                    <a:solidFill>
                      <a:schemeClr val="tx1">
                        <a:lumMod val="85000"/>
                        <a:lumOff val="15000"/>
                      </a:schemeClr>
                    </a:solidFill>
                  </a:rPr>
                  <a:t> </a:t>
                </a:r>
                <a:r>
                  <a:rPr lang="ru-RU" dirty="0" err="1">
                    <a:solidFill>
                      <a:schemeClr val="tx1">
                        <a:lumMod val="85000"/>
                        <a:lumOff val="15000"/>
                      </a:schemeClr>
                    </a:solidFill>
                  </a:rPr>
                  <a:t>gold</a:t>
                </a:r>
                <a:r>
                  <a:rPr lang="ru-RU" dirty="0">
                    <a:solidFill>
                      <a:schemeClr val="tx1">
                        <a:lumMod val="85000"/>
                        <a:lumOff val="15000"/>
                      </a:schemeClr>
                    </a:solidFill>
                  </a:rPr>
                  <a:t> </a:t>
                </a:r>
                <a:r>
                  <a:rPr lang="ru-RU" dirty="0" err="1">
                    <a:solidFill>
                      <a:schemeClr val="tx1">
                        <a:lumMod val="85000"/>
                        <a:lumOff val="15000"/>
                      </a:schemeClr>
                    </a:solidFill>
                  </a:rPr>
                  <a:t>rush</a:t>
                </a:r>
                <a:r>
                  <a:rPr lang="ru-RU" dirty="0">
                    <a:solidFill>
                      <a:schemeClr val="tx1">
                        <a:lumMod val="85000"/>
                        <a:lumOff val="15000"/>
                      </a:schemeClr>
                    </a:solidFill>
                  </a:rPr>
                  <a:t>: </a:t>
                </a: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new</a:t>
                </a:r>
                <a:r>
                  <a:rPr lang="ru-RU" dirty="0">
                    <a:solidFill>
                      <a:schemeClr val="tx1">
                        <a:lumMod val="85000"/>
                        <a:lumOff val="15000"/>
                      </a:schemeClr>
                    </a:solidFill>
                  </a:rPr>
                  <a:t> </a:t>
                </a:r>
                <a:r>
                  <a:rPr lang="ru-RU" dirty="0" err="1">
                    <a:solidFill>
                      <a:schemeClr val="tx1">
                        <a:lumMod val="85000"/>
                        <a:lumOff val="15000"/>
                      </a:schemeClr>
                    </a:solidFill>
                  </a:rPr>
                  <a:t>race</a:t>
                </a:r>
                <a:r>
                  <a:rPr lang="ru-RU" dirty="0">
                    <a:solidFill>
                      <a:schemeClr val="tx1">
                        <a:lumMod val="85000"/>
                        <a:lumOff val="15000"/>
                      </a:schemeClr>
                    </a:solidFill>
                  </a:rPr>
                  <a:t> </a:t>
                </a:r>
                <a:r>
                  <a:rPr lang="ru-RU" dirty="0" err="1">
                    <a:solidFill>
                      <a:schemeClr val="tx1">
                        <a:lumMod val="85000"/>
                        <a:lumOff val="15000"/>
                      </a:schemeClr>
                    </a:solidFill>
                  </a:rPr>
                  <a:t>for</a:t>
                </a:r>
                <a:r>
                  <a:rPr lang="ru-RU" dirty="0">
                    <a:solidFill>
                      <a:schemeClr val="tx1">
                        <a:lumMod val="85000"/>
                        <a:lumOff val="15000"/>
                      </a:schemeClr>
                    </a:solidFill>
                  </a:rPr>
                  <a:t> </a:t>
                </a:r>
                <a:r>
                  <a:rPr lang="ru-RU" dirty="0" err="1">
                    <a:solidFill>
                      <a:schemeClr val="tx1">
                        <a:lumMod val="85000"/>
                        <a:lumOff val="15000"/>
                      </a:schemeClr>
                    </a:solidFill>
                  </a:rPr>
                  <a:t>tomorrow’s</a:t>
                </a:r>
                <a:r>
                  <a:rPr lang="ru-RU" dirty="0">
                    <a:solidFill>
                      <a:schemeClr val="tx1">
                        <a:lumMod val="85000"/>
                        <a:lumOff val="15000"/>
                      </a:schemeClr>
                    </a:solidFill>
                  </a:rPr>
                  <a:t> </a:t>
                </a:r>
                <a:r>
                  <a:rPr lang="ru-RU" dirty="0" err="1">
                    <a:solidFill>
                      <a:schemeClr val="tx1">
                        <a:lumMod val="85000"/>
                        <a:lumOff val="15000"/>
                      </a:schemeClr>
                    </a:solidFill>
                  </a:rPr>
                  <a:t>natural</a:t>
                </a:r>
                <a:r>
                  <a:rPr lang="ru-RU" dirty="0">
                    <a:solidFill>
                      <a:schemeClr val="tx1">
                        <a:lumMod val="85000"/>
                        <a:lumOff val="15000"/>
                      </a:schemeClr>
                    </a:solidFill>
                  </a:rPr>
                  <a:t> </a:t>
                </a:r>
                <a:r>
                  <a:rPr lang="ru-RU" dirty="0" err="1">
                    <a:solidFill>
                      <a:schemeClr val="tx1">
                        <a:lumMod val="85000"/>
                        <a:lumOff val="15000"/>
                      </a:schemeClr>
                    </a:solidFill>
                  </a:rPr>
                  <a:t>resources</a:t>
                </a:r>
                <a:r>
                  <a:rPr lang="ru-RU" dirty="0">
                    <a:solidFill>
                      <a:schemeClr val="tx1">
                        <a:lumMod val="85000"/>
                        <a:lumOff val="15000"/>
                      </a:schemeClr>
                    </a:solidFill>
                  </a:rPr>
                  <a:t>. </a:t>
                </a:r>
                <a:r>
                  <a:rPr lang="ru-RU" dirty="0" err="1">
                    <a:solidFill>
                      <a:schemeClr val="tx1">
                        <a:lumMod val="85000"/>
                        <a:lumOff val="15000"/>
                      </a:schemeClr>
                    </a:solidFill>
                  </a:rPr>
                  <a:t>By</a:t>
                </a:r>
                <a:r>
                  <a:rPr lang="ru-RU" dirty="0">
                    <a:solidFill>
                      <a:schemeClr val="tx1">
                        <a:lumMod val="85000"/>
                        <a:lumOff val="15000"/>
                      </a:schemeClr>
                    </a:solidFill>
                  </a:rPr>
                  <a:t> </a:t>
                </a:r>
                <a:r>
                  <a:rPr lang="ru-RU" dirty="0" err="1">
                    <a:solidFill>
                      <a:schemeClr val="tx1">
                        <a:lumMod val="85000"/>
                        <a:lumOff val="15000"/>
                      </a:schemeClr>
                    </a:solidFill>
                  </a:rPr>
                  <a:t>Roger</a:t>
                </a:r>
                <a:r>
                  <a:rPr lang="ru-RU" dirty="0">
                    <a:solidFill>
                      <a:schemeClr val="tx1">
                        <a:lumMod val="85000"/>
                        <a:lumOff val="15000"/>
                      </a:schemeClr>
                    </a:solidFill>
                  </a:rPr>
                  <a:t> </a:t>
                </a:r>
                <a:r>
                  <a:rPr lang="ru-RU" dirty="0" err="1">
                    <a:solidFill>
                      <a:schemeClr val="tx1">
                        <a:lumMod val="85000"/>
                        <a:lumOff val="15000"/>
                      </a:schemeClr>
                    </a:solidFill>
                  </a:rPr>
                  <a:t>Howard</a:t>
                </a:r>
                <a:r>
                  <a:rPr lang="ru-RU" dirty="0">
                    <a:solidFill>
                      <a:schemeClr val="tx1">
                        <a:lumMod val="85000"/>
                        <a:lumOff val="15000"/>
                      </a:schemeClr>
                    </a:solidFill>
                  </a:rPr>
                  <a:t>. </a:t>
                </a:r>
                <a:r>
                  <a:rPr lang="ru-RU" dirty="0" err="1">
                    <a:solidFill>
                      <a:schemeClr val="tx1">
                        <a:lumMod val="85000"/>
                        <a:lumOff val="15000"/>
                      </a:schemeClr>
                    </a:solidFill>
                  </a:rPr>
                  <a:t>London</a:t>
                </a:r>
                <a:r>
                  <a:rPr lang="ru-RU" dirty="0">
                    <a:solidFill>
                      <a:schemeClr val="tx1">
                        <a:lumMod val="85000"/>
                        <a:lumOff val="15000"/>
                      </a:schemeClr>
                    </a:solidFill>
                  </a:rPr>
                  <a:t> </a:t>
                </a:r>
                <a:r>
                  <a:rPr lang="ru-RU" dirty="0" err="1">
                    <a:solidFill>
                      <a:schemeClr val="tx1">
                        <a:lumMod val="85000"/>
                        <a:lumOff val="15000"/>
                      </a:schemeClr>
                    </a:solidFill>
                  </a:rPr>
                  <a:t>and</a:t>
                </a:r>
                <a:r>
                  <a:rPr lang="ru-RU" dirty="0">
                    <a:solidFill>
                      <a:schemeClr val="tx1">
                        <a:lumMod val="85000"/>
                        <a:lumOff val="15000"/>
                      </a:schemeClr>
                    </a:solidFill>
                  </a:rPr>
                  <a:t> </a:t>
                </a:r>
                <a:r>
                  <a:rPr lang="ru-RU" dirty="0" err="1">
                    <a:solidFill>
                      <a:schemeClr val="tx1">
                        <a:lumMod val="85000"/>
                        <a:lumOff val="15000"/>
                      </a:schemeClr>
                    </a:solidFill>
                  </a:rPr>
                  <a:t>New</a:t>
                </a:r>
                <a:r>
                  <a:rPr lang="ru-RU" dirty="0">
                    <a:solidFill>
                      <a:schemeClr val="tx1">
                        <a:lumMod val="85000"/>
                        <a:lumOff val="15000"/>
                      </a:schemeClr>
                    </a:solidFill>
                  </a:rPr>
                  <a:t> </a:t>
                </a:r>
                <a:r>
                  <a:rPr lang="ru-RU" dirty="0" err="1">
                    <a:solidFill>
                      <a:schemeClr val="tx1">
                        <a:lumMod val="85000"/>
                        <a:lumOff val="15000"/>
                      </a:schemeClr>
                    </a:solidFill>
                  </a:rPr>
                  <a:t>York</a:t>
                </a:r>
                <a:r>
                  <a:rPr lang="ru-RU" dirty="0">
                    <a:solidFill>
                      <a:schemeClr val="tx1">
                        <a:lumMod val="85000"/>
                        <a:lumOff val="15000"/>
                      </a:schemeClr>
                    </a:solidFill>
                  </a:rPr>
                  <a:t>: </a:t>
                </a:r>
                <a:r>
                  <a:rPr lang="ru-RU" dirty="0" err="1">
                    <a:solidFill>
                      <a:schemeClr val="tx1">
                        <a:lumMod val="85000"/>
                        <a:lumOff val="15000"/>
                      </a:schemeClr>
                    </a:solidFill>
                  </a:rPr>
                  <a:t>Continuum</a:t>
                </a:r>
                <a:r>
                  <a:rPr lang="ru-RU" dirty="0">
                    <a:solidFill>
                      <a:schemeClr val="tx1">
                        <a:lumMod val="85000"/>
                        <a:lumOff val="15000"/>
                      </a:schemeClr>
                    </a:solidFill>
                  </a:rPr>
                  <a:t>. 2009. 259pp. Ј16.99. </a:t>
                </a:r>
                <a:r>
                  <a:rPr lang="ru-RU" dirty="0" err="1">
                    <a:solidFill>
                      <a:schemeClr val="tx1">
                        <a:lumMod val="85000"/>
                        <a:lumOff val="15000"/>
                      </a:schemeClr>
                    </a:solidFill>
                  </a:rPr>
                  <a:t>isbn</a:t>
                </a:r>
                <a:r>
                  <a:rPr lang="ru-RU" dirty="0">
                    <a:solidFill>
                      <a:schemeClr val="tx1">
                        <a:lumMod val="85000"/>
                        <a:lumOff val="15000"/>
                      </a:schemeClr>
                    </a:solidFill>
                  </a:rPr>
                  <a:t> 978 1 44118 110 7).</a:t>
                </a:r>
              </a:p>
              <a:p>
                <a:pPr marL="0" indent="0">
                  <a:spcBef>
                    <a:spcPts val="600"/>
                  </a:spcBef>
                  <a:buNone/>
                </a:pPr>
                <a:r>
                  <a:rPr lang="ru-RU" dirty="0">
                    <a:solidFill>
                      <a:schemeClr val="tx1">
                        <a:lumMod val="85000"/>
                        <a:lumOff val="15000"/>
                      </a:schemeClr>
                    </a:solidFill>
                  </a:rPr>
                  <a:t>Хотя имеются существенные различия внутри региона, среднегодовая температура  увеличилась на +2ºС в течение последних десятилетий и может подняться на 2-5 градусов в течении этого века. Эти ускорение происходит  в основном из-за последствий процессов обратной связи</a:t>
                </a:r>
                <a:r>
                  <a:rPr lang="ru-RU" dirty="0" smtClean="0">
                    <a:solidFill>
                      <a:schemeClr val="tx1">
                        <a:lumMod val="85000"/>
                        <a:lumOff val="15000"/>
                      </a:schemeClr>
                    </a:solidFill>
                  </a:rPr>
                  <a:t>.</a:t>
                </a:r>
                <a:endParaRPr lang="en-US" dirty="0" smtClean="0">
                  <a:solidFill>
                    <a:schemeClr val="tx1">
                      <a:lumMod val="85000"/>
                      <a:lumOff val="15000"/>
                    </a:schemeClr>
                  </a:solidFill>
                </a:endParaRPr>
              </a:p>
              <a:p>
                <a:pPr marL="73152" lvl="1" indent="0">
                  <a:spcBef>
                    <a:spcPts val="600"/>
                  </a:spcBef>
                  <a:spcAft>
                    <a:spcPts val="600"/>
                  </a:spcAft>
                  <a:buClr>
                    <a:schemeClr val="tx1">
                      <a:shade val="95000"/>
                    </a:schemeClr>
                  </a:buClr>
                  <a:buSzPct val="65000"/>
                  <a:buNone/>
                </a:pPr>
                <a14:m>
                  <m:oMathPara xmlns:m="http://schemas.openxmlformats.org/officeDocument/2006/math">
                    <m:oMathParaPr>
                      <m:jc m:val="centerGroup"/>
                    </m:oMathParaPr>
                    <m:oMath xmlns:m="http://schemas.openxmlformats.org/officeDocument/2006/math">
                      <m:sSubSup>
                        <m:sSubSupPr>
                          <m:ctrlPr>
                            <a:rPr lang="ru-RU" sz="2300" i="1">
                              <a:solidFill>
                                <a:schemeClr val="tx1">
                                  <a:lumMod val="85000"/>
                                  <a:lumOff val="15000"/>
                                </a:schemeClr>
                              </a:solidFill>
                              <a:latin typeface="Cambria Math" panose="02040503050406030204" pitchFamily="18" charset="0"/>
                            </a:rPr>
                          </m:ctrlPr>
                        </m:sSubSupPr>
                        <m:e>
                          <m:r>
                            <a:rPr lang="en-US" sz="2300" i="1">
                              <a:solidFill>
                                <a:schemeClr val="tx1">
                                  <a:lumMod val="85000"/>
                                  <a:lumOff val="15000"/>
                                </a:schemeClr>
                              </a:solidFill>
                              <a:latin typeface="Cambria Math"/>
                            </a:rPr>
                            <m:t>𝑦</m:t>
                          </m:r>
                        </m:e>
                        <m:sub>
                          <m:r>
                            <a:rPr lang="en-US" sz="2300" i="1">
                              <a:solidFill>
                                <a:schemeClr val="tx1">
                                  <a:lumMod val="85000"/>
                                  <a:lumOff val="15000"/>
                                </a:schemeClr>
                              </a:solidFill>
                              <a:latin typeface="Cambria Math"/>
                            </a:rPr>
                            <m:t>𝑡</m:t>
                          </m:r>
                        </m:sub>
                        <m:sup>
                          <m:r>
                            <a:rPr lang="en-US" sz="2300" i="1">
                              <a:solidFill>
                                <a:schemeClr val="tx1">
                                  <a:lumMod val="85000"/>
                                  <a:lumOff val="15000"/>
                                </a:schemeClr>
                              </a:solidFill>
                              <a:latin typeface="Cambria Math"/>
                            </a:rPr>
                            <m:t>5</m:t>
                          </m:r>
                        </m:sup>
                      </m:sSubSup>
                      <m:r>
                        <a:rPr lang="en-US" sz="2300" i="1">
                          <a:solidFill>
                            <a:schemeClr val="tx1">
                              <a:lumMod val="85000"/>
                              <a:lumOff val="15000"/>
                            </a:schemeClr>
                          </a:solidFill>
                          <a:latin typeface="Cambria Math"/>
                        </a:rPr>
                        <m:t>=</m:t>
                      </m:r>
                      <m:r>
                        <a:rPr lang="en-US" sz="2300" i="1">
                          <a:solidFill>
                            <a:schemeClr val="tx1">
                              <a:lumMod val="85000"/>
                              <a:lumOff val="15000"/>
                            </a:schemeClr>
                          </a:solidFill>
                          <a:latin typeface="Cambria Math"/>
                        </a:rPr>
                        <m:t>𝜑</m:t>
                      </m:r>
                      <m:d>
                        <m:dPr>
                          <m:ctrlPr>
                            <a:rPr lang="ru-RU" sz="2300" i="1">
                              <a:solidFill>
                                <a:schemeClr val="tx1">
                                  <a:lumMod val="85000"/>
                                  <a:lumOff val="15000"/>
                                </a:schemeClr>
                              </a:solidFill>
                              <a:latin typeface="Cambria Math" panose="02040503050406030204" pitchFamily="18" charset="0"/>
                            </a:rPr>
                          </m:ctrlPr>
                        </m:dPr>
                        <m:e>
                          <m:sSubSup>
                            <m:sSubSupPr>
                              <m:ctrlPr>
                                <a:rPr lang="ru-RU" sz="2300" i="1">
                                  <a:solidFill>
                                    <a:schemeClr val="tx1">
                                      <a:lumMod val="85000"/>
                                      <a:lumOff val="15000"/>
                                    </a:schemeClr>
                                  </a:solidFill>
                                  <a:latin typeface="Cambria Math" panose="02040503050406030204" pitchFamily="18" charset="0"/>
                                </a:rPr>
                              </m:ctrlPr>
                            </m:sSubSupPr>
                            <m:e>
                              <m:r>
                                <a:rPr lang="en-US" sz="2300" i="1">
                                  <a:solidFill>
                                    <a:schemeClr val="tx1">
                                      <a:lumMod val="85000"/>
                                      <a:lumOff val="15000"/>
                                    </a:schemeClr>
                                  </a:solidFill>
                                  <a:latin typeface="Cambria Math"/>
                                </a:rPr>
                                <m:t>𝑦</m:t>
                              </m:r>
                            </m:e>
                            <m:sub>
                              <m:r>
                                <a:rPr lang="en-US" sz="2300" i="1">
                                  <a:solidFill>
                                    <a:schemeClr val="tx1">
                                      <a:lumMod val="85000"/>
                                      <a:lumOff val="15000"/>
                                    </a:schemeClr>
                                  </a:solidFill>
                                  <a:latin typeface="Cambria Math"/>
                                </a:rPr>
                                <m:t>𝑡</m:t>
                              </m:r>
                              <m:r>
                                <a:rPr lang="en-US" sz="2300" i="1">
                                  <a:solidFill>
                                    <a:schemeClr val="tx1">
                                      <a:lumMod val="85000"/>
                                      <a:lumOff val="15000"/>
                                    </a:schemeClr>
                                  </a:solidFill>
                                  <a:latin typeface="Cambria Math"/>
                                </a:rPr>
                                <m:t>−1</m:t>
                              </m:r>
                            </m:sub>
                            <m:sup>
                              <m:r>
                                <a:rPr lang="en-US" sz="2300" i="1">
                                  <a:solidFill>
                                    <a:schemeClr val="tx1">
                                      <a:lumMod val="85000"/>
                                      <a:lumOff val="15000"/>
                                    </a:schemeClr>
                                  </a:solidFill>
                                  <a:latin typeface="Cambria Math"/>
                                </a:rPr>
                                <m:t>5</m:t>
                              </m:r>
                            </m:sup>
                          </m:sSubSup>
                          <m:r>
                            <a:rPr lang="en-US" sz="2300" i="1">
                              <a:solidFill>
                                <a:schemeClr val="tx1">
                                  <a:lumMod val="85000"/>
                                  <a:lumOff val="15000"/>
                                </a:schemeClr>
                              </a:solidFill>
                              <a:latin typeface="Cambria Math"/>
                            </a:rPr>
                            <m:t>,</m:t>
                          </m:r>
                          <m:sSubSup>
                            <m:sSubSupPr>
                              <m:ctrlPr>
                                <a:rPr lang="ru-RU" sz="2300" i="1">
                                  <a:solidFill>
                                    <a:schemeClr val="tx1">
                                      <a:lumMod val="85000"/>
                                      <a:lumOff val="15000"/>
                                    </a:schemeClr>
                                  </a:solidFill>
                                  <a:latin typeface="Cambria Math" panose="02040503050406030204" pitchFamily="18" charset="0"/>
                                </a:rPr>
                              </m:ctrlPr>
                            </m:sSubSupPr>
                            <m:e>
                              <m:r>
                                <a:rPr lang="en-US" sz="2300" i="1">
                                  <a:solidFill>
                                    <a:schemeClr val="tx1">
                                      <a:lumMod val="85000"/>
                                      <a:lumOff val="15000"/>
                                    </a:schemeClr>
                                  </a:solidFill>
                                  <a:latin typeface="Cambria Math"/>
                                </a:rPr>
                                <m:t>𝑦</m:t>
                              </m:r>
                            </m:e>
                            <m:sub>
                              <m:r>
                                <a:rPr lang="en-US" sz="2300" i="1">
                                  <a:solidFill>
                                    <a:schemeClr val="tx1">
                                      <a:lumMod val="85000"/>
                                      <a:lumOff val="15000"/>
                                    </a:schemeClr>
                                  </a:solidFill>
                                  <a:latin typeface="Cambria Math"/>
                                </a:rPr>
                                <m:t>𝑡</m:t>
                              </m:r>
                              <m:r>
                                <a:rPr lang="en-US" sz="2300" i="1">
                                  <a:solidFill>
                                    <a:schemeClr val="tx1">
                                      <a:lumMod val="85000"/>
                                      <a:lumOff val="15000"/>
                                    </a:schemeClr>
                                  </a:solidFill>
                                  <a:latin typeface="Cambria Math"/>
                                </a:rPr>
                                <m:t>−2</m:t>
                              </m:r>
                            </m:sub>
                            <m:sup>
                              <m:r>
                                <a:rPr lang="en-US" sz="2300" i="1">
                                  <a:solidFill>
                                    <a:schemeClr val="tx1">
                                      <a:lumMod val="85000"/>
                                      <a:lumOff val="15000"/>
                                    </a:schemeClr>
                                  </a:solidFill>
                                  <a:latin typeface="Cambria Math"/>
                                </a:rPr>
                                <m:t>5</m:t>
                              </m:r>
                            </m:sup>
                          </m:sSubSup>
                          <m:sSubSup>
                            <m:sSubSupPr>
                              <m:ctrlPr>
                                <a:rPr lang="ru-RU" sz="2300" i="1">
                                  <a:solidFill>
                                    <a:schemeClr val="tx1">
                                      <a:lumMod val="85000"/>
                                      <a:lumOff val="15000"/>
                                    </a:schemeClr>
                                  </a:solidFill>
                                  <a:latin typeface="Cambria Math" panose="02040503050406030204" pitchFamily="18" charset="0"/>
                                </a:rPr>
                              </m:ctrlPr>
                            </m:sSubSupPr>
                            <m:e>
                              <m:r>
                                <a:rPr lang="en-US" sz="2300" b="0" i="1" smtClean="0">
                                  <a:solidFill>
                                    <a:schemeClr val="tx1">
                                      <a:lumMod val="85000"/>
                                      <a:lumOff val="15000"/>
                                    </a:schemeClr>
                                  </a:solidFill>
                                  <a:latin typeface="Cambria Math"/>
                                </a:rPr>
                                <m:t>,</m:t>
                              </m:r>
                              <m:sSubSup>
                                <m:sSubSupPr>
                                  <m:ctrlPr>
                                    <a:rPr lang="ru-RU" sz="2300" i="1">
                                      <a:solidFill>
                                        <a:schemeClr val="tx1">
                                          <a:lumMod val="85000"/>
                                          <a:lumOff val="15000"/>
                                        </a:schemeClr>
                                      </a:solidFill>
                                      <a:latin typeface="Cambria Math" panose="02040503050406030204" pitchFamily="18" charset="0"/>
                                    </a:rPr>
                                  </m:ctrlPr>
                                </m:sSubSupPr>
                                <m:e>
                                  <m:r>
                                    <a:rPr lang="en-US" sz="2300" i="1">
                                      <a:solidFill>
                                        <a:schemeClr val="tx1">
                                          <a:lumMod val="85000"/>
                                          <a:lumOff val="15000"/>
                                        </a:schemeClr>
                                      </a:solidFill>
                                      <a:latin typeface="Cambria Math"/>
                                    </a:rPr>
                                    <m:t>𝑦</m:t>
                                  </m:r>
                                </m:e>
                                <m:sub>
                                  <m:r>
                                    <a:rPr lang="en-US" sz="2300" i="1">
                                      <a:solidFill>
                                        <a:schemeClr val="tx1">
                                          <a:lumMod val="85000"/>
                                          <a:lumOff val="15000"/>
                                        </a:schemeClr>
                                      </a:solidFill>
                                      <a:latin typeface="Cambria Math"/>
                                    </a:rPr>
                                    <m:t>𝑡</m:t>
                                  </m:r>
                                  <m:r>
                                    <a:rPr lang="en-US" sz="2300" i="1">
                                      <a:solidFill>
                                        <a:schemeClr val="tx1">
                                          <a:lumMod val="85000"/>
                                          <a:lumOff val="15000"/>
                                        </a:schemeClr>
                                      </a:solidFill>
                                      <a:latin typeface="Cambria Math"/>
                                    </a:rPr>
                                    <m:t>−3</m:t>
                                  </m:r>
                                </m:sub>
                                <m:sup>
                                  <m:r>
                                    <a:rPr lang="en-US" sz="2300" i="1">
                                      <a:solidFill>
                                        <a:schemeClr val="tx1">
                                          <a:lumMod val="85000"/>
                                          <a:lumOff val="15000"/>
                                        </a:schemeClr>
                                      </a:solidFill>
                                      <a:latin typeface="Cambria Math"/>
                                    </a:rPr>
                                    <m:t>5</m:t>
                                  </m:r>
                                </m:sup>
                              </m:sSubSup>
                              <m:r>
                                <a:rPr lang="en-US" sz="2300" b="0" i="1" smtClean="0">
                                  <a:solidFill>
                                    <a:schemeClr val="tx1">
                                      <a:lumMod val="85000"/>
                                      <a:lumOff val="15000"/>
                                    </a:schemeClr>
                                  </a:solidFill>
                                  <a:latin typeface="Cambria Math"/>
                                </a:rPr>
                                <m:t>,…</m:t>
                              </m:r>
                              <m:sSubSup>
                                <m:sSubSupPr>
                                  <m:ctrlPr>
                                    <a:rPr lang="ru-RU" sz="2300" i="1">
                                      <a:solidFill>
                                        <a:schemeClr val="tx1">
                                          <a:lumMod val="85000"/>
                                          <a:lumOff val="15000"/>
                                        </a:schemeClr>
                                      </a:solidFill>
                                      <a:latin typeface="Cambria Math" panose="02040503050406030204" pitchFamily="18" charset="0"/>
                                    </a:rPr>
                                  </m:ctrlPr>
                                </m:sSubSupPr>
                                <m:e>
                                  <m:r>
                                    <a:rPr lang="en-US" sz="2300" i="1">
                                      <a:solidFill>
                                        <a:schemeClr val="tx1">
                                          <a:lumMod val="85000"/>
                                          <a:lumOff val="15000"/>
                                        </a:schemeClr>
                                      </a:solidFill>
                                      <a:latin typeface="Cambria Math"/>
                                    </a:rPr>
                                    <m:t>𝑦</m:t>
                                  </m:r>
                                </m:e>
                                <m:sub>
                                  <m:r>
                                    <a:rPr lang="en-US" sz="2300" i="1">
                                      <a:solidFill>
                                        <a:schemeClr val="tx1">
                                          <a:lumMod val="85000"/>
                                          <a:lumOff val="15000"/>
                                        </a:schemeClr>
                                      </a:solidFill>
                                      <a:latin typeface="Cambria Math"/>
                                    </a:rPr>
                                    <m:t>𝑡</m:t>
                                  </m:r>
                                  <m:r>
                                    <a:rPr lang="en-US" sz="2300" i="1">
                                      <a:solidFill>
                                        <a:schemeClr val="tx1">
                                          <a:lumMod val="85000"/>
                                          <a:lumOff val="15000"/>
                                        </a:schemeClr>
                                      </a:solidFill>
                                      <a:latin typeface="Cambria Math"/>
                                    </a:rPr>
                                    <m:t>−</m:t>
                                  </m:r>
                                  <m:r>
                                    <a:rPr lang="en-US" sz="2300" b="0" i="1" smtClean="0">
                                      <a:solidFill>
                                        <a:schemeClr val="tx1">
                                          <a:lumMod val="85000"/>
                                          <a:lumOff val="15000"/>
                                        </a:schemeClr>
                                      </a:solidFill>
                                      <a:latin typeface="Cambria Math"/>
                                    </a:rPr>
                                    <m:t>𝑗</m:t>
                                  </m:r>
                                </m:sub>
                                <m:sup>
                                  <m:r>
                                    <a:rPr lang="en-US" sz="2300" i="1">
                                      <a:solidFill>
                                        <a:schemeClr val="tx1">
                                          <a:lumMod val="85000"/>
                                          <a:lumOff val="15000"/>
                                        </a:schemeClr>
                                      </a:solidFill>
                                      <a:latin typeface="Cambria Math"/>
                                    </a:rPr>
                                    <m:t>5</m:t>
                                  </m:r>
                                </m:sup>
                              </m:sSubSup>
                              <m:r>
                                <a:rPr lang="en-US" sz="2300" b="0" i="1" smtClean="0">
                                  <a:solidFill>
                                    <a:schemeClr val="tx1">
                                      <a:lumMod val="85000"/>
                                      <a:lumOff val="15000"/>
                                    </a:schemeClr>
                                  </a:solidFill>
                                  <a:latin typeface="Cambria Math"/>
                                </a:rPr>
                                <m:t>,…</m:t>
                              </m:r>
                              <m:sSubSup>
                                <m:sSubSupPr>
                                  <m:ctrlPr>
                                    <a:rPr lang="ru-RU" sz="2300" i="1">
                                      <a:solidFill>
                                        <a:schemeClr val="tx1">
                                          <a:lumMod val="85000"/>
                                          <a:lumOff val="15000"/>
                                        </a:schemeClr>
                                      </a:solidFill>
                                      <a:latin typeface="Cambria Math" panose="02040503050406030204" pitchFamily="18" charset="0"/>
                                    </a:rPr>
                                  </m:ctrlPr>
                                </m:sSubSupPr>
                                <m:e>
                                  <m:r>
                                    <a:rPr lang="en-US" sz="2300" i="1">
                                      <a:solidFill>
                                        <a:schemeClr val="tx1">
                                          <a:lumMod val="85000"/>
                                          <a:lumOff val="15000"/>
                                        </a:schemeClr>
                                      </a:solidFill>
                                      <a:latin typeface="Cambria Math"/>
                                    </a:rPr>
                                    <m:t>𝑦</m:t>
                                  </m:r>
                                </m:e>
                                <m:sub>
                                  <m:r>
                                    <a:rPr lang="en-US" sz="2300" i="1">
                                      <a:solidFill>
                                        <a:schemeClr val="tx1">
                                          <a:lumMod val="85000"/>
                                          <a:lumOff val="15000"/>
                                        </a:schemeClr>
                                      </a:solidFill>
                                      <a:latin typeface="Cambria Math"/>
                                    </a:rPr>
                                    <m:t>𝑡</m:t>
                                  </m:r>
                                  <m:r>
                                    <a:rPr lang="en-US" sz="2300" i="1">
                                      <a:solidFill>
                                        <a:schemeClr val="tx1">
                                          <a:lumMod val="85000"/>
                                          <a:lumOff val="15000"/>
                                        </a:schemeClr>
                                      </a:solidFill>
                                      <a:latin typeface="Cambria Math"/>
                                    </a:rPr>
                                    <m:t>−</m:t>
                                  </m:r>
                                  <m:r>
                                    <a:rPr lang="en-US" sz="2300" i="1">
                                      <a:solidFill>
                                        <a:schemeClr val="tx1">
                                          <a:lumMod val="85000"/>
                                          <a:lumOff val="15000"/>
                                        </a:schemeClr>
                                      </a:solidFill>
                                      <a:latin typeface="Cambria Math"/>
                                    </a:rPr>
                                    <m:t>𝑗</m:t>
                                  </m:r>
                                </m:sub>
                                <m:sup>
                                  <m:r>
                                    <a:rPr lang="en-US" sz="2300" b="0" i="1" smtClean="0">
                                      <a:solidFill>
                                        <a:schemeClr val="tx1">
                                          <a:lumMod val="85000"/>
                                          <a:lumOff val="15000"/>
                                        </a:schemeClr>
                                      </a:solidFill>
                                      <a:latin typeface="Cambria Math"/>
                                    </a:rPr>
                                    <m:t>1</m:t>
                                  </m:r>
                                </m:sup>
                              </m:sSubSup>
                              <m:r>
                                <a:rPr lang="en-US" sz="2300" b="0" i="1" smtClean="0">
                                  <a:solidFill>
                                    <a:schemeClr val="tx1">
                                      <a:lumMod val="85000"/>
                                      <a:lumOff val="15000"/>
                                    </a:schemeClr>
                                  </a:solidFill>
                                  <a:latin typeface="Cambria Math"/>
                                </a:rPr>
                                <m:t>,</m:t>
                              </m:r>
                              <m:sSubSup>
                                <m:sSubSupPr>
                                  <m:ctrlPr>
                                    <a:rPr lang="ru-RU" sz="2300" i="1">
                                      <a:solidFill>
                                        <a:schemeClr val="tx1">
                                          <a:lumMod val="85000"/>
                                          <a:lumOff val="15000"/>
                                        </a:schemeClr>
                                      </a:solidFill>
                                      <a:latin typeface="Cambria Math" panose="02040503050406030204" pitchFamily="18" charset="0"/>
                                    </a:rPr>
                                  </m:ctrlPr>
                                </m:sSubSupPr>
                                <m:e>
                                  <m:r>
                                    <a:rPr lang="en-US" sz="2300" i="1">
                                      <a:solidFill>
                                        <a:schemeClr val="tx1">
                                          <a:lumMod val="85000"/>
                                          <a:lumOff val="15000"/>
                                        </a:schemeClr>
                                      </a:solidFill>
                                      <a:latin typeface="Cambria Math"/>
                                    </a:rPr>
                                    <m:t>𝑦</m:t>
                                  </m:r>
                                </m:e>
                                <m:sub>
                                  <m:r>
                                    <a:rPr lang="en-US" sz="2300" i="1">
                                      <a:solidFill>
                                        <a:schemeClr val="tx1">
                                          <a:lumMod val="85000"/>
                                          <a:lumOff val="15000"/>
                                        </a:schemeClr>
                                      </a:solidFill>
                                      <a:latin typeface="Cambria Math"/>
                                    </a:rPr>
                                    <m:t>𝑡</m:t>
                                  </m:r>
                                  <m:r>
                                    <a:rPr lang="en-US" sz="2300" i="1">
                                      <a:solidFill>
                                        <a:schemeClr val="tx1">
                                          <a:lumMod val="85000"/>
                                          <a:lumOff val="15000"/>
                                        </a:schemeClr>
                                      </a:solidFill>
                                      <a:latin typeface="Cambria Math"/>
                                    </a:rPr>
                                    <m:t>−</m:t>
                                  </m:r>
                                  <m:r>
                                    <a:rPr lang="en-US" sz="2300" i="1">
                                      <a:solidFill>
                                        <a:schemeClr val="tx1">
                                          <a:lumMod val="85000"/>
                                          <a:lumOff val="15000"/>
                                        </a:schemeClr>
                                      </a:solidFill>
                                      <a:latin typeface="Cambria Math"/>
                                    </a:rPr>
                                    <m:t>𝑗</m:t>
                                  </m:r>
                                </m:sub>
                                <m:sup>
                                  <m:r>
                                    <a:rPr lang="en-US" sz="2300" b="0" i="1" smtClean="0">
                                      <a:solidFill>
                                        <a:schemeClr val="tx1">
                                          <a:lumMod val="85000"/>
                                          <a:lumOff val="15000"/>
                                        </a:schemeClr>
                                      </a:solidFill>
                                      <a:latin typeface="Cambria Math"/>
                                    </a:rPr>
                                    <m:t>2</m:t>
                                  </m:r>
                                </m:sup>
                              </m:sSubSup>
                              <m:r>
                                <a:rPr lang="en-US" sz="2300" b="0" i="1" smtClean="0">
                                  <a:solidFill>
                                    <a:schemeClr val="tx1">
                                      <a:lumMod val="85000"/>
                                      <a:lumOff val="15000"/>
                                    </a:schemeClr>
                                  </a:solidFill>
                                  <a:latin typeface="Cambria Math"/>
                                </a:rPr>
                                <m:t>,</m:t>
                              </m:r>
                              <m:sSubSup>
                                <m:sSubSupPr>
                                  <m:ctrlPr>
                                    <a:rPr lang="ru-RU" sz="2300" i="1">
                                      <a:solidFill>
                                        <a:schemeClr val="tx1">
                                          <a:lumMod val="85000"/>
                                          <a:lumOff val="15000"/>
                                        </a:schemeClr>
                                      </a:solidFill>
                                      <a:latin typeface="Cambria Math" panose="02040503050406030204" pitchFamily="18" charset="0"/>
                                    </a:rPr>
                                  </m:ctrlPr>
                                </m:sSubSupPr>
                                <m:e>
                                  <m:r>
                                    <a:rPr lang="en-US" sz="2300" i="1">
                                      <a:solidFill>
                                        <a:schemeClr val="tx1">
                                          <a:lumMod val="85000"/>
                                          <a:lumOff val="15000"/>
                                        </a:schemeClr>
                                      </a:solidFill>
                                      <a:latin typeface="Cambria Math"/>
                                    </a:rPr>
                                    <m:t>𝑦</m:t>
                                  </m:r>
                                </m:e>
                                <m:sub>
                                  <m:r>
                                    <a:rPr lang="en-US" sz="2300" i="1">
                                      <a:solidFill>
                                        <a:schemeClr val="tx1">
                                          <a:lumMod val="85000"/>
                                          <a:lumOff val="15000"/>
                                        </a:schemeClr>
                                      </a:solidFill>
                                      <a:latin typeface="Cambria Math"/>
                                    </a:rPr>
                                    <m:t>𝑡</m:t>
                                  </m:r>
                                  <m:r>
                                    <a:rPr lang="en-US" sz="2300" i="1">
                                      <a:solidFill>
                                        <a:schemeClr val="tx1">
                                          <a:lumMod val="85000"/>
                                          <a:lumOff val="15000"/>
                                        </a:schemeClr>
                                      </a:solidFill>
                                      <a:latin typeface="Cambria Math"/>
                                    </a:rPr>
                                    <m:t>−</m:t>
                                  </m:r>
                                  <m:r>
                                    <a:rPr lang="en-US" sz="2300" i="1">
                                      <a:solidFill>
                                        <a:schemeClr val="tx1">
                                          <a:lumMod val="85000"/>
                                          <a:lumOff val="15000"/>
                                        </a:schemeClr>
                                      </a:solidFill>
                                      <a:latin typeface="Cambria Math"/>
                                    </a:rPr>
                                    <m:t>𝑗</m:t>
                                  </m:r>
                                </m:sub>
                                <m:sup>
                                  <m:r>
                                    <a:rPr lang="en-US" sz="2300" b="0" i="1" smtClean="0">
                                      <a:solidFill>
                                        <a:schemeClr val="tx1">
                                          <a:lumMod val="85000"/>
                                          <a:lumOff val="15000"/>
                                        </a:schemeClr>
                                      </a:solidFill>
                                      <a:latin typeface="Cambria Math"/>
                                    </a:rPr>
                                    <m:t>3</m:t>
                                  </m:r>
                                </m:sup>
                              </m:sSubSup>
                              <m:r>
                                <a:rPr lang="en-US" sz="2300" b="0" i="1" smtClean="0">
                                  <a:solidFill>
                                    <a:schemeClr val="tx1">
                                      <a:lumMod val="85000"/>
                                      <a:lumOff val="15000"/>
                                    </a:schemeClr>
                                  </a:solidFill>
                                  <a:latin typeface="Cambria Math"/>
                                </a:rPr>
                                <m:t>,</m:t>
                              </m:r>
                              <m:sSubSup>
                                <m:sSubSupPr>
                                  <m:ctrlPr>
                                    <a:rPr lang="ru-RU" sz="2300" i="1">
                                      <a:solidFill>
                                        <a:schemeClr val="tx1">
                                          <a:lumMod val="85000"/>
                                          <a:lumOff val="15000"/>
                                        </a:schemeClr>
                                      </a:solidFill>
                                      <a:latin typeface="Cambria Math" panose="02040503050406030204" pitchFamily="18" charset="0"/>
                                    </a:rPr>
                                  </m:ctrlPr>
                                </m:sSubSupPr>
                                <m:e>
                                  <m:r>
                                    <a:rPr lang="en-US" sz="2300" i="1">
                                      <a:solidFill>
                                        <a:schemeClr val="tx1">
                                          <a:lumMod val="85000"/>
                                          <a:lumOff val="15000"/>
                                        </a:schemeClr>
                                      </a:solidFill>
                                      <a:latin typeface="Cambria Math"/>
                                    </a:rPr>
                                    <m:t>𝑦</m:t>
                                  </m:r>
                                </m:e>
                                <m:sub>
                                  <m:r>
                                    <a:rPr lang="en-US" sz="2300" i="1">
                                      <a:solidFill>
                                        <a:schemeClr val="tx1">
                                          <a:lumMod val="85000"/>
                                          <a:lumOff val="15000"/>
                                        </a:schemeClr>
                                      </a:solidFill>
                                      <a:latin typeface="Cambria Math"/>
                                    </a:rPr>
                                    <m:t>𝑡</m:t>
                                  </m:r>
                                  <m:r>
                                    <a:rPr lang="en-US" sz="2300" i="1">
                                      <a:solidFill>
                                        <a:schemeClr val="tx1">
                                          <a:lumMod val="85000"/>
                                          <a:lumOff val="15000"/>
                                        </a:schemeClr>
                                      </a:solidFill>
                                      <a:latin typeface="Cambria Math"/>
                                    </a:rPr>
                                    <m:t>−</m:t>
                                  </m:r>
                                  <m:r>
                                    <a:rPr lang="en-US" sz="2300" i="1">
                                      <a:solidFill>
                                        <a:schemeClr val="tx1">
                                          <a:lumMod val="85000"/>
                                          <a:lumOff val="15000"/>
                                        </a:schemeClr>
                                      </a:solidFill>
                                      <a:latin typeface="Cambria Math"/>
                                    </a:rPr>
                                    <m:t>𝑗</m:t>
                                  </m:r>
                                </m:sub>
                                <m:sup>
                                  <m:r>
                                    <a:rPr lang="en-US" sz="2300" b="0" i="1" smtClean="0">
                                      <a:solidFill>
                                        <a:schemeClr val="tx1">
                                          <a:lumMod val="85000"/>
                                          <a:lumOff val="15000"/>
                                        </a:schemeClr>
                                      </a:solidFill>
                                      <a:latin typeface="Cambria Math"/>
                                    </a:rPr>
                                    <m:t>4</m:t>
                                  </m:r>
                                </m:sup>
                              </m:sSubSup>
                              <m:r>
                                <a:rPr lang="en-US" sz="2300" b="0" i="1" smtClean="0">
                                  <a:solidFill>
                                    <a:schemeClr val="tx1">
                                      <a:lumMod val="85000"/>
                                      <a:lumOff val="15000"/>
                                    </a:schemeClr>
                                  </a:solidFill>
                                  <a:latin typeface="Cambria Math"/>
                                </a:rPr>
                                <m:t>,</m:t>
                              </m:r>
                              <m:sSubSup>
                                <m:sSubSupPr>
                                  <m:ctrlPr>
                                    <a:rPr lang="ru-RU" sz="2300" i="1">
                                      <a:solidFill>
                                        <a:schemeClr val="tx1">
                                          <a:lumMod val="85000"/>
                                          <a:lumOff val="15000"/>
                                        </a:schemeClr>
                                      </a:solidFill>
                                      <a:latin typeface="Cambria Math" panose="02040503050406030204" pitchFamily="18" charset="0"/>
                                    </a:rPr>
                                  </m:ctrlPr>
                                </m:sSubSupPr>
                                <m:e>
                                  <m:r>
                                    <a:rPr lang="en-US" sz="2300" i="1">
                                      <a:solidFill>
                                        <a:schemeClr val="tx1">
                                          <a:lumMod val="85000"/>
                                          <a:lumOff val="15000"/>
                                        </a:schemeClr>
                                      </a:solidFill>
                                      <a:latin typeface="Cambria Math"/>
                                    </a:rPr>
                                    <m:t>𝑦</m:t>
                                  </m:r>
                                </m:e>
                                <m:sub>
                                  <m:r>
                                    <a:rPr lang="en-US" sz="2300" i="1">
                                      <a:solidFill>
                                        <a:schemeClr val="tx1">
                                          <a:lumMod val="85000"/>
                                          <a:lumOff val="15000"/>
                                        </a:schemeClr>
                                      </a:solidFill>
                                      <a:latin typeface="Cambria Math"/>
                                    </a:rPr>
                                    <m:t>𝑡</m:t>
                                  </m:r>
                                  <m:r>
                                    <a:rPr lang="en-US" sz="2300" i="1">
                                      <a:solidFill>
                                        <a:schemeClr val="tx1">
                                          <a:lumMod val="85000"/>
                                          <a:lumOff val="15000"/>
                                        </a:schemeClr>
                                      </a:solidFill>
                                      <a:latin typeface="Cambria Math"/>
                                    </a:rPr>
                                    <m:t>−</m:t>
                                  </m:r>
                                  <m:r>
                                    <a:rPr lang="en-US" sz="2300" i="1">
                                      <a:solidFill>
                                        <a:schemeClr val="tx1">
                                          <a:lumMod val="85000"/>
                                          <a:lumOff val="15000"/>
                                        </a:schemeClr>
                                      </a:solidFill>
                                      <a:latin typeface="Cambria Math"/>
                                    </a:rPr>
                                    <m:t>𝑗</m:t>
                                  </m:r>
                                </m:sub>
                                <m:sup>
                                  <m:r>
                                    <a:rPr lang="en-US" sz="2300" b="0" i="1" smtClean="0">
                                      <a:solidFill>
                                        <a:schemeClr val="tx1">
                                          <a:lumMod val="85000"/>
                                          <a:lumOff val="15000"/>
                                        </a:schemeClr>
                                      </a:solidFill>
                                      <a:latin typeface="Cambria Math"/>
                                    </a:rPr>
                                    <m:t>6</m:t>
                                  </m:r>
                                </m:sup>
                              </m:sSubSup>
                              <m:r>
                                <a:rPr lang="en-US" sz="2300" b="0" i="1" smtClean="0">
                                  <a:solidFill>
                                    <a:schemeClr val="tx1">
                                      <a:lumMod val="85000"/>
                                      <a:lumOff val="15000"/>
                                    </a:schemeClr>
                                  </a:solidFill>
                                  <a:latin typeface="Cambria Math"/>
                                </a:rPr>
                                <m:t>,</m:t>
                              </m:r>
                              <m:sSubSup>
                                <m:sSubSupPr>
                                  <m:ctrlPr>
                                    <a:rPr lang="ru-RU" sz="2300" i="1">
                                      <a:solidFill>
                                        <a:schemeClr val="tx1">
                                          <a:lumMod val="85000"/>
                                          <a:lumOff val="15000"/>
                                        </a:schemeClr>
                                      </a:solidFill>
                                      <a:latin typeface="Cambria Math" panose="02040503050406030204" pitchFamily="18" charset="0"/>
                                    </a:rPr>
                                  </m:ctrlPr>
                                </m:sSubSupPr>
                                <m:e>
                                  <m:r>
                                    <a:rPr lang="en-US" sz="2300" i="1">
                                      <a:solidFill>
                                        <a:schemeClr val="tx1">
                                          <a:lumMod val="85000"/>
                                          <a:lumOff val="15000"/>
                                        </a:schemeClr>
                                      </a:solidFill>
                                      <a:latin typeface="Cambria Math"/>
                                    </a:rPr>
                                    <m:t>𝑦</m:t>
                                  </m:r>
                                </m:e>
                                <m:sub>
                                  <m:r>
                                    <a:rPr lang="en-US" sz="2300" i="1">
                                      <a:solidFill>
                                        <a:schemeClr val="tx1">
                                          <a:lumMod val="85000"/>
                                          <a:lumOff val="15000"/>
                                        </a:schemeClr>
                                      </a:solidFill>
                                      <a:latin typeface="Cambria Math"/>
                                    </a:rPr>
                                    <m:t>𝑡</m:t>
                                  </m:r>
                                  <m:r>
                                    <a:rPr lang="en-US" sz="2300" i="1">
                                      <a:solidFill>
                                        <a:schemeClr val="tx1">
                                          <a:lumMod val="85000"/>
                                          <a:lumOff val="15000"/>
                                        </a:schemeClr>
                                      </a:solidFill>
                                      <a:latin typeface="Cambria Math"/>
                                    </a:rPr>
                                    <m:t>−</m:t>
                                  </m:r>
                                  <m:r>
                                    <a:rPr lang="en-US" sz="2300" i="1">
                                      <a:solidFill>
                                        <a:schemeClr val="tx1">
                                          <a:lumMod val="85000"/>
                                          <a:lumOff val="15000"/>
                                        </a:schemeClr>
                                      </a:solidFill>
                                      <a:latin typeface="Cambria Math"/>
                                    </a:rPr>
                                    <m:t>𝑗</m:t>
                                  </m:r>
                                </m:sub>
                                <m:sup>
                                  <m:r>
                                    <a:rPr lang="en-US" sz="2300" b="0" i="1" smtClean="0">
                                      <a:solidFill>
                                        <a:schemeClr val="tx1">
                                          <a:lumMod val="85000"/>
                                          <a:lumOff val="15000"/>
                                        </a:schemeClr>
                                      </a:solidFill>
                                      <a:latin typeface="Cambria Math"/>
                                    </a:rPr>
                                    <m:t>7</m:t>
                                  </m:r>
                                </m:sup>
                              </m:sSubSup>
                              <m:r>
                                <a:rPr lang="en-US" sz="2300" b="0" i="1" smtClean="0">
                                  <a:solidFill>
                                    <a:schemeClr val="tx1">
                                      <a:lumMod val="85000"/>
                                      <a:lumOff val="15000"/>
                                    </a:schemeClr>
                                  </a:solidFill>
                                  <a:latin typeface="Cambria Math"/>
                                </a:rPr>
                                <m:t>,…</m:t>
                              </m:r>
                              <m:r>
                                <a:rPr lang="en-US" sz="2300" i="1">
                                  <a:solidFill>
                                    <a:schemeClr val="tx1">
                                      <a:lumMod val="85000"/>
                                      <a:lumOff val="15000"/>
                                    </a:schemeClr>
                                  </a:solidFill>
                                  <a:latin typeface="Cambria Math"/>
                                </a:rPr>
                                <m:t>𝑋</m:t>
                              </m:r>
                            </m:e>
                            <m:sub>
                              <m:r>
                                <a:rPr lang="en-US" sz="2300" i="1">
                                  <a:solidFill>
                                    <a:schemeClr val="tx1">
                                      <a:lumMod val="85000"/>
                                      <a:lumOff val="15000"/>
                                    </a:schemeClr>
                                  </a:solidFill>
                                  <a:latin typeface="Cambria Math"/>
                                </a:rPr>
                                <m:t>𝑡</m:t>
                              </m:r>
                              <m:r>
                                <a:rPr lang="en-US" sz="2300" b="0" i="1" smtClean="0">
                                  <a:solidFill>
                                    <a:schemeClr val="tx1">
                                      <a:lumMod val="85000"/>
                                      <a:lumOff val="15000"/>
                                    </a:schemeClr>
                                  </a:solidFill>
                                  <a:latin typeface="Cambria Math"/>
                                </a:rPr>
                                <m:t>−</m:t>
                              </m:r>
                              <m:r>
                                <a:rPr lang="en-US" sz="2300" b="0" i="1" smtClean="0">
                                  <a:solidFill>
                                    <a:schemeClr val="tx1">
                                      <a:lumMod val="85000"/>
                                      <a:lumOff val="15000"/>
                                    </a:schemeClr>
                                  </a:solidFill>
                                  <a:latin typeface="Cambria Math"/>
                                </a:rPr>
                                <m:t>𝑗</m:t>
                              </m:r>
                            </m:sub>
                            <m:sup>
                              <m:r>
                                <a:rPr lang="en-US" sz="2300" b="0" i="1" smtClean="0">
                                  <a:solidFill>
                                    <a:schemeClr val="tx1">
                                      <a:lumMod val="85000"/>
                                      <a:lumOff val="15000"/>
                                    </a:schemeClr>
                                  </a:solidFill>
                                  <a:latin typeface="Cambria Math"/>
                                </a:rPr>
                                <m:t>𝑘</m:t>
                              </m:r>
                            </m:sup>
                          </m:sSubSup>
                          <m:r>
                            <a:rPr lang="en-US" sz="2300" b="0" i="1" smtClean="0">
                              <a:solidFill>
                                <a:schemeClr val="tx1">
                                  <a:lumMod val="85000"/>
                                  <a:lumOff val="15000"/>
                                </a:schemeClr>
                              </a:solidFill>
                              <a:latin typeface="Cambria Math"/>
                            </a:rPr>
                            <m:t>…</m:t>
                          </m:r>
                        </m:e>
                      </m:d>
                    </m:oMath>
                  </m:oMathPara>
                </a14:m>
                <a:endParaRPr lang="en-US" sz="2300" dirty="0" smtClean="0">
                  <a:solidFill>
                    <a:schemeClr val="tx1">
                      <a:lumMod val="85000"/>
                      <a:lumOff val="15000"/>
                    </a:schemeClr>
                  </a:solidFill>
                </a:endParaRPr>
              </a:p>
              <a:p>
                <a:pPr marL="0" indent="0">
                  <a:spcBef>
                    <a:spcPts val="600"/>
                  </a:spcBef>
                  <a:buNone/>
                </a:pPr>
                <a:r>
                  <a:rPr lang="ru-RU" b="1" i="1" dirty="0">
                    <a:solidFill>
                      <a:schemeClr val="tx1">
                        <a:lumMod val="85000"/>
                        <a:lumOff val="15000"/>
                      </a:schemeClr>
                    </a:solidFill>
                  </a:rPr>
                  <a:t>2. Морской лед</a:t>
                </a:r>
                <a:r>
                  <a:rPr lang="ru-RU" dirty="0">
                    <a:solidFill>
                      <a:schemeClr val="tx1">
                        <a:lumMod val="85000"/>
                        <a:lumOff val="15000"/>
                      </a:schemeClr>
                    </a:solidFill>
                  </a:rPr>
                  <a:t> в Арктике и отступает, и утончается. Последние записи документа «сокращение летнего ледяного покрова примерно на 10 % в десятилетие с 1979 г.» (</a:t>
                </a:r>
                <a:r>
                  <a:rPr lang="ru-RU" dirty="0" err="1">
                    <a:solidFill>
                      <a:schemeClr val="tx1">
                        <a:lumMod val="85000"/>
                        <a:lumOff val="15000"/>
                      </a:schemeClr>
                    </a:solidFill>
                  </a:rPr>
                  <a:t>Fairhall</a:t>
                </a:r>
                <a:r>
                  <a:rPr lang="ru-RU" dirty="0">
                    <a:solidFill>
                      <a:schemeClr val="tx1">
                        <a:lumMod val="85000"/>
                        <a:lumOff val="15000"/>
                      </a:schemeClr>
                    </a:solidFill>
                  </a:rPr>
                  <a:t>, р. 12); резкое падение произошло в 2007 году. </a:t>
                </a:r>
              </a:p>
              <a:p>
                <a:pPr marL="0" indent="0">
                  <a:spcBef>
                    <a:spcPts val="600"/>
                  </a:spcBef>
                  <a:buNone/>
                </a:pPr>
                <a:r>
                  <a:rPr lang="ru-RU" b="1" i="1" dirty="0">
                    <a:solidFill>
                      <a:schemeClr val="tx1">
                        <a:lumMod val="85000"/>
                        <a:lumOff val="15000"/>
                      </a:schemeClr>
                    </a:solidFill>
                  </a:rPr>
                  <a:t>3. Активный слой арктической вечной мерзлоты</a:t>
                </a:r>
                <a:r>
                  <a:rPr lang="ru-RU" dirty="0">
                    <a:solidFill>
                      <a:schemeClr val="tx1">
                        <a:lumMod val="85000"/>
                        <a:lumOff val="15000"/>
                      </a:schemeClr>
                    </a:solidFill>
                  </a:rPr>
                  <a:t> постоянно становится все глубже. Ледниковый покров Гренландии тает быстрее, чем считалось ранее. Ледниковые покровы тают: немного воды просачивается через ледовые листы, смазывая их ход, направленный к морю». </a:t>
                </a:r>
              </a:p>
              <a:p>
                <a:pPr marL="0" indent="0">
                  <a:spcBef>
                    <a:spcPts val="600"/>
                  </a:spcBef>
                  <a:buNone/>
                </a:pPr>
                <a:r>
                  <a:rPr lang="ru-RU" b="1" i="1" dirty="0">
                    <a:solidFill>
                      <a:schemeClr val="tx1">
                        <a:lumMod val="85000"/>
                        <a:lumOff val="15000"/>
                      </a:schemeClr>
                    </a:solidFill>
                  </a:rPr>
                  <a:t>4. Повышение температуры </a:t>
                </a:r>
                <a:r>
                  <a:rPr lang="ru-RU" dirty="0">
                    <a:solidFill>
                      <a:schemeClr val="tx1">
                        <a:lumMod val="85000"/>
                        <a:lumOff val="15000"/>
                      </a:schemeClr>
                    </a:solidFill>
                  </a:rPr>
                  <a:t>приводит к выпуску метана, ранее запертого в вечной мерзлоте. Таяние вечной мерзлоты приводит к нарушению арктической инфраструктуры - зданий, дорог, аэродромов, промышленных объектов. </a:t>
                </a:r>
              </a:p>
              <a:p>
                <a:pPr marL="0" indent="0">
                  <a:buNone/>
                </a:pPr>
                <a:r>
                  <a:rPr lang="ru-RU" dirty="0">
                    <a:solidFill>
                      <a:schemeClr val="tx1">
                        <a:lumMod val="85000"/>
                        <a:lumOff val="15000"/>
                      </a:schemeClr>
                    </a:solidFill>
                  </a:rPr>
                  <a:t>В модели эмиссия  метана описывается двумя уравнениями</a:t>
                </a:r>
                <a:endParaRPr lang="ru-RU" sz="3600" dirty="0">
                  <a:solidFill>
                    <a:schemeClr val="tx1">
                      <a:lumMod val="85000"/>
                      <a:lumOff val="15000"/>
                    </a:schemeClr>
                  </a:solidFill>
                </a:endParaRPr>
              </a:p>
              <a:p>
                <a:pPr marL="0" indent="0">
                  <a:buNone/>
                </a:pPr>
                <a14:m>
                  <m:oMathPara xmlns:m="http://schemas.openxmlformats.org/officeDocument/2006/math">
                    <m:oMathParaPr>
                      <m:jc m:val="centerGroup"/>
                    </m:oMathParaPr>
                    <m:oMath xmlns:m="http://schemas.openxmlformats.org/officeDocument/2006/math">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𝜑</m:t>
                      </m:r>
                      <m:d>
                        <m:dPr>
                          <m:ctrlPr>
                            <a:rPr lang="ru-RU" i="1">
                              <a:solidFill>
                                <a:schemeClr val="tx1">
                                  <a:lumMod val="85000"/>
                                  <a:lumOff val="15000"/>
                                </a:schemeClr>
                              </a:solidFill>
                              <a:latin typeface="Cambria Math" panose="02040503050406030204" pitchFamily="18" charset="0"/>
                            </a:rPr>
                          </m:ctrlPr>
                        </m:d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−1</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−2</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𝑗</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3</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e>
                      </m:d>
                    </m:oMath>
                  </m:oMathPara>
                </a14:m>
                <a:endParaRPr lang="ru-RU" dirty="0">
                  <a:solidFill>
                    <a:schemeClr val="tx1">
                      <a:lumMod val="85000"/>
                      <a:lumOff val="15000"/>
                    </a:schemeClr>
                  </a:solidFill>
                </a:endParaRPr>
              </a:p>
              <a:p>
                <a:pPr marL="0" indent="0">
                  <a:buNone/>
                </a:pPr>
                <a14:m>
                  <m:oMathPara xmlns:m="http://schemas.openxmlformats.org/officeDocument/2006/math">
                    <m:oMathParaPr>
                      <m:jc m:val="centerGroup"/>
                    </m:oMathParaPr>
                    <m:oMath xmlns:m="http://schemas.openxmlformats.org/officeDocument/2006/math">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𝜑</m:t>
                      </m:r>
                      <m:d>
                        <m:dPr>
                          <m:ctrlPr>
                            <a:rPr lang="ru-RU" i="1">
                              <a:solidFill>
                                <a:schemeClr val="tx1">
                                  <a:lumMod val="85000"/>
                                  <a:lumOff val="15000"/>
                                </a:schemeClr>
                              </a:solidFill>
                              <a:latin typeface="Cambria Math" panose="02040503050406030204" pitchFamily="18" charset="0"/>
                            </a:rPr>
                          </m:ctrlPr>
                        </m:d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−1</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−2</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𝑗</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3</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7</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e>
                      </m:d>
                    </m:oMath>
                  </m:oMathPara>
                </a14:m>
                <a:endParaRPr lang="ru-RU" dirty="0">
                  <a:solidFill>
                    <a:schemeClr val="tx1">
                      <a:lumMod val="85000"/>
                      <a:lumOff val="15000"/>
                    </a:schemeClr>
                  </a:solidFill>
                </a:endParaRPr>
              </a:p>
              <a:p>
                <a:pPr marL="0" indent="0">
                  <a:spcBef>
                    <a:spcPts val="600"/>
                  </a:spcBef>
                  <a:buNone/>
                </a:pPr>
                <a:endParaRPr lang="ru-RU" dirty="0"/>
              </a:p>
              <a:p>
                <a:endParaRPr lang="ru-RU" dirty="0"/>
              </a:p>
            </p:txBody>
          </p:sp>
        </mc:Choice>
        <mc:Fallback xmlns="">
          <p:sp>
            <p:nvSpPr>
              <p:cNvPr id="3" name="Текст 2"/>
              <p:cNvSpPr>
                <a:spLocks noGrp="1" noRot="1" noChangeAspect="1" noMove="1" noResize="1" noEditPoints="1" noAdjustHandles="1" noChangeArrowheads="1" noChangeShapeType="1" noTextEdit="1"/>
              </p:cNvSpPr>
              <p:nvPr>
                <p:ph type="body" idx="4294967295"/>
              </p:nvPr>
            </p:nvSpPr>
            <p:spPr>
              <a:xfrm>
                <a:off x="323528" y="1052736"/>
                <a:ext cx="8424936" cy="5256212"/>
              </a:xfrm>
              <a:blipFill rotWithShape="1">
                <a:blip r:embed="rId2"/>
                <a:stretch>
                  <a:fillRect l="-72" t="-812" r="-507"/>
                </a:stretch>
              </a:blipFill>
            </p:spPr>
            <p:txBody>
              <a:bodyPr/>
              <a:lstStyle/>
              <a:p>
                <a:r>
                  <a:rPr lang="ru-RU">
                    <a:noFill/>
                  </a:rPr>
                  <a:t> </a:t>
                </a:r>
              </a:p>
            </p:txBody>
          </p:sp>
        </mc:Fallback>
      </mc:AlternateContent>
    </p:spTree>
    <p:extLst>
      <p:ext uri="{BB962C8B-B14F-4D97-AF65-F5344CB8AC3E}">
        <p14:creationId xmlns:p14="http://schemas.microsoft.com/office/powerpoint/2010/main" val="1322904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27</a:t>
            </a:fld>
            <a:endParaRPr lang="ru-RU" dirty="0"/>
          </a:p>
        </p:txBody>
      </p:sp>
      <p:sp>
        <p:nvSpPr>
          <p:cNvPr id="3" name="Текст 2"/>
          <p:cNvSpPr>
            <a:spLocks noGrp="1"/>
          </p:cNvSpPr>
          <p:nvPr>
            <p:ph type="body" idx="4294967295"/>
          </p:nvPr>
        </p:nvSpPr>
        <p:spPr>
          <a:xfrm>
            <a:off x="395536" y="1052513"/>
            <a:ext cx="8136904" cy="5040312"/>
          </a:xfrm>
        </p:spPr>
        <p:txBody>
          <a:bodyPr>
            <a:normAutofit fontScale="55000" lnSpcReduction="20000"/>
          </a:bodyPr>
          <a:lstStyle/>
          <a:p>
            <a:pPr marL="0" indent="0">
              <a:lnSpc>
                <a:spcPct val="120000"/>
              </a:lnSpc>
              <a:buNone/>
            </a:pPr>
            <a:r>
              <a:rPr lang="ru-RU" sz="2500" b="1" i="1" dirty="0">
                <a:solidFill>
                  <a:schemeClr val="tx1">
                    <a:lumMod val="85000"/>
                    <a:lumOff val="15000"/>
                  </a:schemeClr>
                </a:solidFill>
              </a:rPr>
              <a:t>5. Для компаний, занимающихся  торговым судоходством</a:t>
            </a:r>
            <a:r>
              <a:rPr lang="ru-RU" sz="2500" dirty="0">
                <a:solidFill>
                  <a:schemeClr val="tx1">
                    <a:lumMod val="85000"/>
                    <a:lumOff val="15000"/>
                  </a:schemeClr>
                </a:solidFill>
              </a:rPr>
              <a:t>, возникла перспектива использования арктических морских путей в связи с перспективами коммерческого судоходства в Арктике  и избегания борьбы с пиратами в Аденском заливе. Замечание о порядке в связи с перспективами коммерческого судоходства в Арктике: арктические маршруты на 50 процентов короче, чем маршруты через Суэцкий и Панамский каналы, не говоря уже о маршрутах вокруг мыса Доброй Надежды и мыса Горн. Но «лед, покрывающий Северный Ледовитый океан не исчезнет в один миг» (</a:t>
            </a:r>
            <a:r>
              <a:rPr lang="ru-RU" sz="2500" dirty="0" err="1">
                <a:solidFill>
                  <a:schemeClr val="tx1">
                    <a:lumMod val="85000"/>
                    <a:lumOff val="15000"/>
                  </a:schemeClr>
                </a:solidFill>
              </a:rPr>
              <a:t>Fairhall</a:t>
            </a:r>
            <a:r>
              <a:rPr lang="ru-RU" sz="2500" dirty="0">
                <a:solidFill>
                  <a:schemeClr val="tx1">
                    <a:lumMod val="85000"/>
                    <a:lumOff val="15000"/>
                  </a:schemeClr>
                </a:solidFill>
              </a:rPr>
              <a:t> р. 187). В ближайшем будущем проходы будут открыты только в небольшую часть года, и даже тогда условия битого льда и наличие айсбергов будут весьма опасны. Это, в первую очередь, коснется Севера-Западного прохода, пункта, где существует серьезное противостояние между Канадой и США в отношении режима, регулирующего навигации в этой области. Помимо этого, существует множество факторов, включая «ограничения проекта, несоответствующие карты, расходы на страхование, сборы поддержки ледоколов, политические неопределенности и т.д.» (</a:t>
            </a:r>
            <a:r>
              <a:rPr lang="ru-RU" sz="2500" dirty="0" err="1">
                <a:solidFill>
                  <a:schemeClr val="tx1">
                    <a:lumMod val="85000"/>
                    <a:lumOff val="15000"/>
                  </a:schemeClr>
                </a:solidFill>
              </a:rPr>
              <a:t>Fairhall</a:t>
            </a:r>
            <a:r>
              <a:rPr lang="ru-RU" sz="2500" dirty="0">
                <a:solidFill>
                  <a:schemeClr val="tx1">
                    <a:lumMod val="85000"/>
                    <a:lumOff val="15000"/>
                  </a:schemeClr>
                </a:solidFill>
              </a:rPr>
              <a:t>, р. 188), которые могут затормозить порыв превратить арктические морские маршруты в крупные артерии для коммерческого судоходства. Наверное, лучший прогноз в этих обстоятельствах состоит в том, что основной частью торгового судоходства в Арктике в ближайшем будущем будут </a:t>
            </a:r>
            <a:r>
              <a:rPr lang="ru-RU" sz="2500" dirty="0" err="1">
                <a:solidFill>
                  <a:schemeClr val="tx1">
                    <a:lumMod val="85000"/>
                    <a:lumOff val="15000"/>
                  </a:schemeClr>
                </a:solidFill>
              </a:rPr>
              <a:t>внутрирегиональные</a:t>
            </a:r>
            <a:r>
              <a:rPr lang="ru-RU" sz="2500" dirty="0">
                <a:solidFill>
                  <a:schemeClr val="tx1">
                    <a:lumMod val="85000"/>
                    <a:lumOff val="15000"/>
                  </a:schemeClr>
                </a:solidFill>
              </a:rPr>
              <a:t> перевозки по Северному Морскому пути, а не через перевозку между Европой и Дальним Востоком, используя этот путь</a:t>
            </a:r>
            <a:r>
              <a:rPr lang="ru-RU" dirty="0" smtClean="0">
                <a:solidFill>
                  <a:schemeClr val="tx1">
                    <a:lumMod val="85000"/>
                    <a:lumOff val="15000"/>
                  </a:schemeClr>
                </a:solidFill>
              </a:rPr>
              <a:t>.</a:t>
            </a:r>
            <a:endParaRPr lang="ru-RU" dirty="0">
              <a:solidFill>
                <a:schemeClr val="tx1">
                  <a:lumMod val="85000"/>
                  <a:lumOff val="15000"/>
                </a:schemeClr>
              </a:solidFill>
            </a:endParaRPr>
          </a:p>
        </p:txBody>
      </p:sp>
    </p:spTree>
    <p:extLst>
      <p:ext uri="{BB962C8B-B14F-4D97-AF65-F5344CB8AC3E}">
        <p14:creationId xmlns:p14="http://schemas.microsoft.com/office/powerpoint/2010/main" val="4161076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28</a:t>
            </a:fld>
            <a:endParaRPr lang="ru-RU" dirty="0"/>
          </a:p>
        </p:txBody>
      </p:sp>
      <mc:AlternateContent xmlns:mc="http://schemas.openxmlformats.org/markup-compatibility/2006" xmlns:a14="http://schemas.microsoft.com/office/drawing/2010/main">
        <mc:Choice Requires="a14">
          <p:sp>
            <p:nvSpPr>
              <p:cNvPr id="3" name="Текст 2"/>
              <p:cNvSpPr>
                <a:spLocks noGrp="1"/>
              </p:cNvSpPr>
              <p:nvPr>
                <p:ph type="body" idx="4294967295"/>
              </p:nvPr>
            </p:nvSpPr>
            <p:spPr>
              <a:xfrm>
                <a:off x="323528" y="549275"/>
                <a:ext cx="8208912" cy="5543550"/>
              </a:xfrm>
            </p:spPr>
            <p:txBody>
              <a:bodyPr>
                <a:normAutofit fontScale="77500" lnSpcReduction="20000"/>
              </a:bodyPr>
              <a:lstStyle/>
              <a:p>
                <a:pPr marL="0" indent="0">
                  <a:buNone/>
                </a:pPr>
                <a:r>
                  <a:rPr lang="ru-RU" b="1" i="1" dirty="0" smtClean="0">
                    <a:solidFill>
                      <a:schemeClr val="tx1">
                        <a:lumMod val="85000"/>
                        <a:lumOff val="15000"/>
                      </a:schemeClr>
                    </a:solidFill>
                    <a:latin typeface="+mn-lt"/>
                  </a:rPr>
                  <a:t>То, что делает эти события особенно существенными, является эффектом механизмов обратной связи. Гипотетическое предположение, что мы приближаемся к переломному моменту, ведущему к нелинейным и резким изменениям во влиянии внешней среды на  Арктику, больше не может быть отклонена как паникующая</a:t>
                </a:r>
                <a:r>
                  <a:rPr lang="ru-RU" dirty="0">
                    <a:solidFill>
                      <a:schemeClr val="tx1">
                        <a:lumMod val="85000"/>
                        <a:lumOff val="15000"/>
                      </a:schemeClr>
                    </a:solidFill>
                    <a:latin typeface="+mn-lt"/>
                  </a:rPr>
                  <a:t>.</a:t>
                </a:r>
              </a:p>
              <a:p>
                <a:pPr marL="0" indent="0">
                  <a:buNone/>
                </a:pPr>
                <a:endParaRPr lang="ru-RU" dirty="0" smtClean="0">
                  <a:solidFill>
                    <a:schemeClr val="tx1">
                      <a:lumMod val="85000"/>
                      <a:lumOff val="15000"/>
                    </a:schemeClr>
                  </a:solidFill>
                  <a:latin typeface="+mn-lt"/>
                </a:endParaRPr>
              </a:p>
              <a:p>
                <a:pPr marL="0" indent="0">
                  <a:buNone/>
                </a:pPr>
                <a:r>
                  <a:rPr lang="ru-RU" dirty="0" smtClean="0">
                    <a:solidFill>
                      <a:schemeClr val="tx1">
                        <a:lumMod val="85000"/>
                        <a:lumOff val="15000"/>
                      </a:schemeClr>
                    </a:solidFill>
                    <a:latin typeface="+mn-lt"/>
                  </a:rPr>
                  <a:t>В </a:t>
                </a:r>
                <a:r>
                  <a:rPr lang="ru-RU" dirty="0">
                    <a:solidFill>
                      <a:schemeClr val="tx1">
                        <a:lumMod val="85000"/>
                        <a:lumOff val="15000"/>
                      </a:schemeClr>
                    </a:solidFill>
                    <a:latin typeface="+mn-lt"/>
                  </a:rPr>
                  <a:t>системе уравнений последствия процессов обратной связи </a:t>
                </a:r>
                <a:r>
                  <a:rPr lang="ru-RU" dirty="0" smtClean="0">
                    <a:solidFill>
                      <a:schemeClr val="tx1">
                        <a:lumMod val="85000"/>
                        <a:lumOff val="15000"/>
                      </a:schemeClr>
                    </a:solidFill>
                    <a:latin typeface="+mn-lt"/>
                  </a:rPr>
                  <a:t>записываются </a:t>
                </a:r>
                <a:r>
                  <a:rPr lang="ru-RU" dirty="0">
                    <a:solidFill>
                      <a:schemeClr val="tx1">
                        <a:lumMod val="85000"/>
                        <a:lumOff val="15000"/>
                      </a:schemeClr>
                    </a:solidFill>
                    <a:latin typeface="+mn-lt"/>
                  </a:rPr>
                  <a:t>в виде отражения предыстории процесса</a:t>
                </a:r>
                <a:r>
                  <a:rPr lang="ru-RU" dirty="0" smtClean="0">
                    <a:solidFill>
                      <a:schemeClr val="tx1">
                        <a:lumMod val="85000"/>
                        <a:lumOff val="15000"/>
                      </a:schemeClr>
                    </a:solidFill>
                    <a:latin typeface="+mn-lt"/>
                  </a:rPr>
                  <a:t>:</a:t>
                </a:r>
                <a:endParaRPr lang="en-US" dirty="0" smtClean="0">
                  <a:solidFill>
                    <a:schemeClr val="tx1">
                      <a:lumMod val="85000"/>
                      <a:lumOff val="15000"/>
                    </a:schemeClr>
                  </a:solidFill>
                  <a:latin typeface="+mn-lt"/>
                </a:endParaRPr>
              </a:p>
              <a:p>
                <a:pPr marL="0" indent="0">
                  <a:buNone/>
                </a:pPr>
                <a14:m>
                  <m:oMathPara xmlns:m="http://schemas.openxmlformats.org/officeDocument/2006/math">
                    <m:oMathParaPr>
                      <m:jc m:val="centerGroup"/>
                    </m:oMathParaPr>
                    <m:oMath xmlns:m="http://schemas.openxmlformats.org/officeDocument/2006/math">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en-US">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r>
                        <a:rPr lang="en-US" i="1">
                          <a:solidFill>
                            <a:schemeClr val="tx1">
                              <a:lumMod val="85000"/>
                              <a:lumOff val="15000"/>
                            </a:schemeClr>
                          </a:solidFill>
                          <a:latin typeface="Cambria Math"/>
                        </a:rPr>
                        <m:t>𝜑</m:t>
                      </m:r>
                      <m:d>
                        <m:dPr>
                          <m:ctrlPr>
                            <a:rPr lang="ru-RU" i="1">
                              <a:solidFill>
                                <a:schemeClr val="tx1">
                                  <a:lumMod val="85000"/>
                                  <a:lumOff val="15000"/>
                                </a:schemeClr>
                              </a:solidFill>
                              <a:latin typeface="Cambria Math" panose="02040503050406030204" pitchFamily="18" charset="0"/>
                            </a:rPr>
                          </m:ctrlPr>
                        </m:d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m:t>
                              </m:r>
                              <m:r>
                                <a:rPr lang="en-US">
                                  <a:solidFill>
                                    <a:schemeClr val="tx1">
                                      <a:lumMod val="85000"/>
                                      <a:lumOff val="15000"/>
                                    </a:schemeClr>
                                  </a:solidFill>
                                  <a:latin typeface="Cambria Math"/>
                                </a:rPr>
                                <m:t>1</m:t>
                              </m:r>
                            </m:sub>
                            <m:sup>
                              <m:r>
                                <a:rPr lang="en-US">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−2</m:t>
                                  </m:r>
                                </m:sub>
                                <m:sup>
                                  <m:r>
                                    <a:rPr lang="en-US">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𝑗</m:t>
                              </m:r>
                            </m:sub>
                            <m:sup>
                              <m:r>
                                <a:rPr lang="en-US">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en-US">
                                  <a:solidFill>
                                    <a:schemeClr val="tx1">
                                      <a:lumMod val="85000"/>
                                      <a:lumOff val="15000"/>
                                    </a:schemeClr>
                                  </a:solidFill>
                                  <a:latin typeface="Cambria Math"/>
                                </a:rPr>
                                <m:t>,</m:t>
                              </m:r>
                              <m:r>
                                <a:rPr lang="en-US" i="1">
                                  <a:solidFill>
                                    <a:schemeClr val="tx1">
                                      <a:lumMod val="85000"/>
                                      <a:lumOff val="15000"/>
                                    </a:schemeClr>
                                  </a:solidFill>
                                  <a:latin typeface="Cambria Math"/>
                                </a:rPr>
                                <m:t>𝑋</m:t>
                              </m:r>
                            </m:e>
                            <m:sub>
                              <m:r>
                                <a:rPr lang="en-US">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en-US">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en-US">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a:solidFill>
                                    <a:schemeClr val="tx1">
                                      <a:lumMod val="85000"/>
                                      <a:lumOff val="15000"/>
                                    </a:schemeClr>
                                  </a:solidFill>
                                  <a:latin typeface="Cambria Math"/>
                                </a:rPr>
                                <m:t>3</m:t>
                              </m:r>
                              <m:r>
                                <a:rPr lang="en-US" i="1">
                                  <a:solidFill>
                                    <a:schemeClr val="tx1">
                                      <a:lumMod val="85000"/>
                                      <a:lumOff val="15000"/>
                                    </a:schemeClr>
                                  </a:solidFill>
                                  <a:latin typeface="Cambria Math"/>
                                </a:rPr>
                                <m:t>𝑡</m:t>
                              </m:r>
                            </m:sub>
                            <m:sup>
                              <m:r>
                                <a:rPr lang="en-US">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en-US">
                                  <a:solidFill>
                                    <a:schemeClr val="tx1">
                                      <a:lumMod val="85000"/>
                                      <a:lumOff val="15000"/>
                                    </a:schemeClr>
                                  </a:solidFill>
                                  <a:latin typeface="Cambria Math"/>
                                </a:rPr>
                                <m:t>1</m:t>
                              </m:r>
                            </m:sup>
                          </m:sSubSup>
                        </m:e>
                      </m:d>
                    </m:oMath>
                  </m:oMathPara>
                </a14:m>
                <a:endParaRPr lang="ru-RU" dirty="0">
                  <a:solidFill>
                    <a:schemeClr val="tx1">
                      <a:lumMod val="85000"/>
                      <a:lumOff val="15000"/>
                    </a:schemeClr>
                  </a:solidFill>
                  <a:latin typeface="+mn-lt"/>
                </a:endParaRPr>
              </a:p>
              <a:p>
                <a:pPr marL="0" indent="0">
                  <a:buNone/>
                </a:pPr>
                <a14:m>
                  <m:oMathPara xmlns:m="http://schemas.openxmlformats.org/officeDocument/2006/math">
                    <m:oMathParaPr>
                      <m:jc m:val="centerGroup"/>
                    </m:oMathParaPr>
                    <m:oMath xmlns:m="http://schemas.openxmlformats.org/officeDocument/2006/math">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2</m:t>
                          </m:r>
                        </m:sup>
                      </m:sSubSup>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𝜑</m:t>
                      </m:r>
                      <m:d>
                        <m:dPr>
                          <m:ctrlPr>
                            <a:rPr lang="ru-RU" i="1">
                              <a:solidFill>
                                <a:schemeClr val="tx1">
                                  <a:lumMod val="85000"/>
                                  <a:lumOff val="15000"/>
                                </a:schemeClr>
                              </a:solidFill>
                              <a:latin typeface="Cambria Math" panose="02040503050406030204" pitchFamily="18" charset="0"/>
                            </a:rPr>
                          </m:ctrlPr>
                        </m:d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m:t>
                              </m:r>
                              <m:r>
                                <a:rPr lang="en-US">
                                  <a:solidFill>
                                    <a:schemeClr val="tx1">
                                      <a:lumMod val="85000"/>
                                      <a:lumOff val="15000"/>
                                    </a:schemeClr>
                                  </a:solidFill>
                                  <a:latin typeface="Cambria Math"/>
                                </a:rPr>
                                <m:t>1</m:t>
                              </m:r>
                            </m:sub>
                            <m:sup>
                              <m:r>
                                <a:rPr lang="ru-RU" i="1">
                                  <a:solidFill>
                                    <a:schemeClr val="tx1">
                                      <a:lumMod val="85000"/>
                                      <a:lumOff val="15000"/>
                                    </a:schemeClr>
                                  </a:solidFill>
                                  <a:latin typeface="Cambria Math"/>
                                </a:rPr>
                                <m:t>2</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m:t>
                                  </m:r>
                                  <m:r>
                                    <a:rPr lang="en-US">
                                      <a:solidFill>
                                        <a:schemeClr val="tx1">
                                          <a:lumMod val="85000"/>
                                          <a:lumOff val="15000"/>
                                        </a:schemeClr>
                                      </a:solidFill>
                                      <a:latin typeface="Cambria Math"/>
                                    </a:rPr>
                                    <m:t>2</m:t>
                                  </m:r>
                                </m:sub>
                                <m:sup>
                                  <m:r>
                                    <a:rPr lang="ru-RU" i="1">
                                      <a:solidFill>
                                        <a:schemeClr val="tx1">
                                          <a:lumMod val="85000"/>
                                          <a:lumOff val="15000"/>
                                        </a:schemeClr>
                                      </a:solidFill>
                                      <a:latin typeface="Cambria Math"/>
                                    </a:rPr>
                                    <m:t>2</m:t>
                                  </m:r>
                                </m:sup>
                              </m:sSubSup>
                              <m:r>
                                <a:rPr lang="en-US">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𝑗</m:t>
                              </m:r>
                            </m:sub>
                            <m:sup>
                              <m:r>
                                <a:rPr lang="en-US" i="1">
                                  <a:solidFill>
                                    <a:schemeClr val="tx1">
                                      <a:lumMod val="85000"/>
                                      <a:lumOff val="15000"/>
                                    </a:schemeClr>
                                  </a:solidFill>
                                  <a:latin typeface="Cambria Math"/>
                                </a:rPr>
                                <m:t>2</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2</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2</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3</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2</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2</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2</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2</m:t>
                              </m:r>
                            </m:sup>
                          </m:sSubSup>
                        </m:e>
                      </m:d>
                    </m:oMath>
                  </m:oMathPara>
                </a14:m>
                <a:endParaRPr lang="ru-RU" dirty="0">
                  <a:solidFill>
                    <a:schemeClr val="tx1">
                      <a:lumMod val="85000"/>
                      <a:lumOff val="15000"/>
                    </a:schemeClr>
                  </a:solidFill>
                  <a:latin typeface="+mn-lt"/>
                </a:endParaRPr>
              </a:p>
              <a:p>
                <a:pPr marL="0" indent="0">
                  <a:buNone/>
                </a:pPr>
                <a14:m>
                  <m:oMathPara xmlns:m="http://schemas.openxmlformats.org/officeDocument/2006/math">
                    <m:oMathParaPr>
                      <m:jc m:val="centerGroup"/>
                    </m:oMathParaPr>
                    <m:oMath xmlns:m="http://schemas.openxmlformats.org/officeDocument/2006/math">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𝜑</m:t>
                      </m:r>
                      <m:d>
                        <m:dPr>
                          <m:ctrlPr>
                            <a:rPr lang="ru-RU" i="1">
                              <a:solidFill>
                                <a:schemeClr val="tx1">
                                  <a:lumMod val="85000"/>
                                  <a:lumOff val="15000"/>
                                </a:schemeClr>
                              </a:solidFill>
                              <a:latin typeface="Cambria Math" panose="02040503050406030204" pitchFamily="18" charset="0"/>
                            </a:rPr>
                          </m:ctrlPr>
                        </m:d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−1</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−2</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𝑗</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3</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3</m:t>
                              </m:r>
                            </m:sup>
                          </m:sSubSup>
                        </m:e>
                      </m:d>
                    </m:oMath>
                  </m:oMathPara>
                </a14:m>
                <a:endParaRPr lang="ru-RU" dirty="0">
                  <a:solidFill>
                    <a:schemeClr val="tx1">
                      <a:lumMod val="85000"/>
                      <a:lumOff val="15000"/>
                    </a:schemeClr>
                  </a:solidFill>
                  <a:latin typeface="+mn-lt"/>
                </a:endParaRPr>
              </a:p>
              <a:p>
                <a:pPr marL="0" indent="0">
                  <a:buNone/>
                </a:pPr>
                <a14:m>
                  <m:oMathPara xmlns:m="http://schemas.openxmlformats.org/officeDocument/2006/math">
                    <m:oMathParaPr>
                      <m:jc m:val="centerGroup"/>
                    </m:oMathParaPr>
                    <m:oMath xmlns:m="http://schemas.openxmlformats.org/officeDocument/2006/math">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𝜑</m:t>
                      </m:r>
                      <m:d>
                        <m:dPr>
                          <m:ctrlPr>
                            <a:rPr lang="ru-RU" i="1">
                              <a:solidFill>
                                <a:schemeClr val="tx1">
                                  <a:lumMod val="85000"/>
                                  <a:lumOff val="15000"/>
                                </a:schemeClr>
                              </a:solidFill>
                              <a:latin typeface="Cambria Math" panose="02040503050406030204" pitchFamily="18" charset="0"/>
                            </a:rPr>
                          </m:ctrlPr>
                        </m:d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−1</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−2</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𝑗</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3</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7</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4</m:t>
                              </m:r>
                            </m:sup>
                          </m:sSubSup>
                        </m:e>
                      </m:d>
                    </m:oMath>
                  </m:oMathPara>
                </a14:m>
                <a:endParaRPr lang="ru-RU" dirty="0">
                  <a:solidFill>
                    <a:schemeClr val="tx1">
                      <a:lumMod val="85000"/>
                      <a:lumOff val="15000"/>
                    </a:schemeClr>
                  </a:solidFill>
                  <a:latin typeface="+mn-lt"/>
                </a:endParaRPr>
              </a:p>
              <a:p>
                <a:pPr marL="0" indent="0">
                  <a:buNone/>
                </a:pPr>
                <a14:m>
                  <m:oMathPara xmlns:m="http://schemas.openxmlformats.org/officeDocument/2006/math">
                    <m:oMathParaPr>
                      <m:jc m:val="centerGroup"/>
                    </m:oMathParaPr>
                    <m:oMath xmlns:m="http://schemas.openxmlformats.org/officeDocument/2006/math">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5</m:t>
                          </m:r>
                        </m:sup>
                      </m:sSubSup>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𝜑</m:t>
                      </m:r>
                      <m:d>
                        <m:dPr>
                          <m:ctrlPr>
                            <a:rPr lang="ru-RU" i="1">
                              <a:solidFill>
                                <a:schemeClr val="tx1">
                                  <a:lumMod val="85000"/>
                                  <a:lumOff val="15000"/>
                                </a:schemeClr>
                              </a:solidFill>
                              <a:latin typeface="Cambria Math" panose="02040503050406030204" pitchFamily="18" charset="0"/>
                            </a:rPr>
                          </m:ctrlPr>
                        </m:d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−1</m:t>
                              </m:r>
                            </m:sub>
                            <m:sup>
                              <m:r>
                                <a:rPr lang="en-US" i="1">
                                  <a:solidFill>
                                    <a:schemeClr val="tx1">
                                      <a:lumMod val="85000"/>
                                      <a:lumOff val="15000"/>
                                    </a:schemeClr>
                                  </a:solidFill>
                                  <a:latin typeface="Cambria Math"/>
                                </a:rPr>
                                <m:t>5</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−2</m:t>
                              </m:r>
                            </m:sub>
                            <m:sup>
                              <m:r>
                                <a:rPr lang="en-US" i="1">
                                  <a:solidFill>
                                    <a:schemeClr val="tx1">
                                      <a:lumMod val="85000"/>
                                      <a:lumOff val="15000"/>
                                    </a:schemeClr>
                                  </a:solidFill>
                                  <a:latin typeface="Cambria Math"/>
                                </a:rPr>
                                <m:t>5</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𝑗</m:t>
                              </m:r>
                            </m:sub>
                            <m:sup>
                              <m:r>
                                <a:rPr lang="en-US" i="1">
                                  <a:solidFill>
                                    <a:schemeClr val="tx1">
                                      <a:lumMod val="85000"/>
                                      <a:lumOff val="15000"/>
                                    </a:schemeClr>
                                  </a:solidFill>
                                  <a:latin typeface="Cambria Math"/>
                                </a:rPr>
                                <m:t>5</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ru-RU"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5</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5</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3</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5</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5</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5</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5</m:t>
                              </m:r>
                            </m:sup>
                          </m:sSubSup>
                        </m:e>
                      </m:d>
                    </m:oMath>
                  </m:oMathPara>
                </a14:m>
                <a:endParaRPr lang="ru-RU" dirty="0">
                  <a:solidFill>
                    <a:schemeClr val="tx1">
                      <a:lumMod val="85000"/>
                      <a:lumOff val="15000"/>
                    </a:schemeClr>
                  </a:solidFill>
                  <a:latin typeface="+mn-lt"/>
                </a:endParaRPr>
              </a:p>
              <a:p>
                <a:pPr marL="0" indent="0">
                  <a:buNone/>
                </a:pPr>
                <a14:m>
                  <m:oMathPara xmlns:m="http://schemas.openxmlformats.org/officeDocument/2006/math">
                    <m:oMathParaPr>
                      <m:jc m:val="centerGroup"/>
                    </m:oMathParaPr>
                    <m:oMath xmlns:m="http://schemas.openxmlformats.org/officeDocument/2006/math">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6</m:t>
                          </m:r>
                        </m:sup>
                      </m:sSubSup>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𝜑</m:t>
                      </m:r>
                      <m:d>
                        <m:dPr>
                          <m:ctrlPr>
                            <a:rPr lang="ru-RU" i="1">
                              <a:solidFill>
                                <a:schemeClr val="tx1">
                                  <a:lumMod val="85000"/>
                                  <a:lumOff val="15000"/>
                                </a:schemeClr>
                              </a:solidFill>
                              <a:latin typeface="Cambria Math" panose="02040503050406030204" pitchFamily="18" charset="0"/>
                            </a:rPr>
                          </m:ctrlPr>
                        </m:dPr>
                        <m:e>
                          <m:sSubSup>
                            <m:sSubSupPr>
                              <m:ctrlPr>
                                <a:rPr lang="ru-RU" i="1">
                                  <a:solidFill>
                                    <a:schemeClr val="tx1">
                                      <a:lumMod val="85000"/>
                                      <a:lumOff val="15000"/>
                                    </a:schemeClr>
                                  </a:solidFill>
                                  <a:latin typeface="Cambria Math" panose="02040503050406030204" pitchFamily="18" charset="0"/>
                                </a:rPr>
                              </m:ctrlPr>
                            </m:sSubSup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−1</m:t>
                                  </m:r>
                                </m:sub>
                                <m:sup>
                                  <m:r>
                                    <a:rPr lang="en-US" i="1">
                                      <a:solidFill>
                                        <a:schemeClr val="tx1">
                                          <a:lumMod val="85000"/>
                                          <a:lumOff val="15000"/>
                                        </a:schemeClr>
                                      </a:solidFill>
                                      <a:latin typeface="Cambria Math"/>
                                    </a:rPr>
                                    <m:t>6</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−2</m:t>
                                  </m:r>
                                </m:sub>
                                <m:sup>
                                  <m:r>
                                    <a:rPr lang="en-US" i="1">
                                      <a:solidFill>
                                        <a:schemeClr val="tx1">
                                          <a:lumMod val="85000"/>
                                          <a:lumOff val="15000"/>
                                        </a:schemeClr>
                                      </a:solidFill>
                                      <a:latin typeface="Cambria Math"/>
                                    </a:rPr>
                                    <m:t>6</m:t>
                                  </m:r>
                                </m:sup>
                              </m:sSubSup>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𝑗</m:t>
                              </m:r>
                            </m:sub>
                            <m:sup>
                              <m:r>
                                <a:rPr lang="en-US" i="1">
                                  <a:solidFill>
                                    <a:schemeClr val="tx1">
                                      <a:lumMod val="85000"/>
                                      <a:lumOff val="15000"/>
                                    </a:schemeClr>
                                  </a:solidFill>
                                  <a:latin typeface="Cambria Math"/>
                                </a:rPr>
                                <m:t>6</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7</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6</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6</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3</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6</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4</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6</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5</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6</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6</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6</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7</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6</m:t>
                              </m:r>
                            </m:sup>
                          </m:sSubSup>
                        </m:e>
                      </m:d>
                    </m:oMath>
                  </m:oMathPara>
                </a14:m>
                <a:endParaRPr lang="ru-RU" dirty="0">
                  <a:solidFill>
                    <a:schemeClr val="tx1">
                      <a:lumMod val="85000"/>
                      <a:lumOff val="15000"/>
                    </a:schemeClr>
                  </a:solidFill>
                  <a:latin typeface="+mn-lt"/>
                </a:endParaRPr>
              </a:p>
              <a:p>
                <a:pPr marL="0" indent="0">
                  <a:buNone/>
                </a:pPr>
                <a14:m>
                  <m:oMathPara xmlns:m="http://schemas.openxmlformats.org/officeDocument/2006/math">
                    <m:oMathParaPr>
                      <m:jc m:val="centerGroup"/>
                    </m:oMathParaPr>
                    <m:oMath xmlns:m="http://schemas.openxmlformats.org/officeDocument/2006/math">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7</m:t>
                          </m:r>
                        </m:sup>
                      </m:sSubSup>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𝜑</m:t>
                      </m:r>
                      <m:d>
                        <m:dPr>
                          <m:ctrlPr>
                            <a:rPr lang="ru-RU" i="1">
                              <a:solidFill>
                                <a:schemeClr val="tx1">
                                  <a:lumMod val="85000"/>
                                  <a:lumOff val="15000"/>
                                </a:schemeClr>
                              </a:solidFill>
                              <a:latin typeface="Cambria Math" panose="02040503050406030204" pitchFamily="18" charset="0"/>
                            </a:rPr>
                          </m:ctrlPr>
                        </m:dPr>
                        <m:e>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−1</m:t>
                              </m:r>
                            </m:sub>
                            <m:sup>
                              <m:r>
                                <a:rPr lang="en-US" i="1">
                                  <a:solidFill>
                                    <a:schemeClr val="tx1">
                                      <a:lumMod val="85000"/>
                                      <a:lumOff val="15000"/>
                                    </a:schemeClr>
                                  </a:solidFill>
                                  <a:latin typeface="Cambria Math"/>
                                </a:rPr>
                                <m:t>7</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−2</m:t>
                              </m:r>
                            </m:sub>
                            <m:sup>
                              <m:r>
                                <a:rPr lang="en-US" i="1">
                                  <a:solidFill>
                                    <a:schemeClr val="tx1">
                                      <a:lumMod val="85000"/>
                                      <a:lumOff val="15000"/>
                                    </a:schemeClr>
                                  </a:solidFill>
                                  <a:latin typeface="Cambria Math"/>
                                </a:rPr>
                                <m:t>7</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𝑗</m:t>
                              </m:r>
                            </m:sub>
                            <m:sup>
                              <m:r>
                                <a:rPr lang="en-US" i="1">
                                  <a:solidFill>
                                    <a:schemeClr val="tx1">
                                      <a:lumMod val="85000"/>
                                      <a:lumOff val="15000"/>
                                    </a:schemeClr>
                                  </a:solidFill>
                                  <a:latin typeface="Cambria Math"/>
                                </a:rPr>
                                <m:t>7</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1</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2</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3</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4</m:t>
                              </m:r>
                            </m:sup>
                          </m:sSubSup>
                          <m:r>
                            <a:rPr lang="en-US">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5</m:t>
                              </m:r>
                            </m:sup>
                          </m:sSubSup>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m:t>
                              </m:r>
                              <m:r>
                                <a:rPr lang="en-US" i="1">
                                  <a:solidFill>
                                    <a:schemeClr val="tx1">
                                      <a:lumMod val="85000"/>
                                      <a:lumOff val="15000"/>
                                    </a:schemeClr>
                                  </a:solidFill>
                                  <a:latin typeface="Cambria Math"/>
                                </a:rPr>
                                <m:t>𝑦</m:t>
                              </m:r>
                            </m:e>
                            <m:sub>
                              <m:r>
                                <a:rPr lang="en-US" i="1">
                                  <a:solidFill>
                                    <a:schemeClr val="tx1">
                                      <a:lumMod val="85000"/>
                                      <a:lumOff val="15000"/>
                                    </a:schemeClr>
                                  </a:solidFill>
                                  <a:latin typeface="Cambria Math"/>
                                </a:rPr>
                                <m:t>𝑡</m:t>
                              </m:r>
                            </m:sub>
                            <m:sup>
                              <m:r>
                                <a:rPr lang="ru-RU" i="1">
                                  <a:solidFill>
                                    <a:schemeClr val="tx1">
                                      <a:lumMod val="85000"/>
                                      <a:lumOff val="15000"/>
                                    </a:schemeClr>
                                  </a:solidFill>
                                  <a:latin typeface="Cambria Math"/>
                                </a:rPr>
                                <m:t>6</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1</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7</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2</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7</m:t>
                              </m:r>
                            </m:sup>
                          </m:sSubSup>
                          <m:r>
                            <a:rPr lang="en-US" i="1">
                              <a:solidFill>
                                <a:schemeClr val="tx1">
                                  <a:lumMod val="85000"/>
                                  <a:lumOff val="15000"/>
                                </a:schemeClr>
                              </a:solidFill>
                              <a:latin typeface="Cambria Math"/>
                            </a:rPr>
                            <m:t>,</m:t>
                          </m:r>
                          <m:sSubSup>
                            <m:sSubSupPr>
                              <m:ctrlPr>
                                <a:rPr lang="ru-RU" i="1">
                                  <a:solidFill>
                                    <a:schemeClr val="tx1">
                                      <a:lumMod val="85000"/>
                                      <a:lumOff val="15000"/>
                                    </a:schemeClr>
                                  </a:solidFill>
                                  <a:latin typeface="Cambria Math" panose="02040503050406030204" pitchFamily="18" charset="0"/>
                                </a:rPr>
                              </m:ctrlPr>
                            </m:sSubSupPr>
                            <m:e>
                              <m:r>
                                <a:rPr lang="en-US" i="1">
                                  <a:solidFill>
                                    <a:schemeClr val="tx1">
                                      <a:lumMod val="85000"/>
                                      <a:lumOff val="15000"/>
                                    </a:schemeClr>
                                  </a:solidFill>
                                  <a:latin typeface="Cambria Math"/>
                                </a:rPr>
                                <m:t>𝑋</m:t>
                              </m:r>
                            </m:e>
                            <m:sub>
                              <m:r>
                                <a:rPr lang="en-US" i="1">
                                  <a:solidFill>
                                    <a:schemeClr val="tx1">
                                      <a:lumMod val="85000"/>
                                      <a:lumOff val="15000"/>
                                    </a:schemeClr>
                                  </a:solidFill>
                                  <a:latin typeface="Cambria Math"/>
                                </a:rPr>
                                <m:t>3</m:t>
                              </m:r>
                              <m:r>
                                <a:rPr lang="en-US" i="1">
                                  <a:solidFill>
                                    <a:schemeClr val="tx1">
                                      <a:lumMod val="85000"/>
                                      <a:lumOff val="15000"/>
                                    </a:schemeClr>
                                  </a:solidFill>
                                  <a:latin typeface="Cambria Math"/>
                                </a:rPr>
                                <m:t>𝑡</m:t>
                              </m:r>
                            </m:sub>
                            <m:sup>
                              <m:r>
                                <a:rPr lang="en-US" i="1">
                                  <a:solidFill>
                                    <a:schemeClr val="tx1">
                                      <a:lumMod val="85000"/>
                                      <a:lumOff val="15000"/>
                                    </a:schemeClr>
                                  </a:solidFill>
                                  <a:latin typeface="Cambria Math"/>
                                </a:rPr>
                                <m:t>7</m:t>
                              </m:r>
                            </m:sup>
                          </m:sSubSup>
                        </m:e>
                      </m:d>
                    </m:oMath>
                  </m:oMathPara>
                </a14:m>
                <a:endParaRPr lang="ru-RU" dirty="0">
                  <a:solidFill>
                    <a:schemeClr val="tx1">
                      <a:lumMod val="85000"/>
                      <a:lumOff val="15000"/>
                    </a:schemeClr>
                  </a:solidFill>
                  <a:latin typeface="+mn-lt"/>
                </a:endParaRPr>
              </a:p>
              <a:p>
                <a:endParaRPr lang="ru-RU" dirty="0"/>
              </a:p>
            </p:txBody>
          </p:sp>
        </mc:Choice>
        <mc:Fallback xmlns="">
          <p:sp>
            <p:nvSpPr>
              <p:cNvPr id="3" name="Текст 2"/>
              <p:cNvSpPr>
                <a:spLocks noGrp="1" noRot="1" noChangeAspect="1" noMove="1" noResize="1" noEditPoints="1" noAdjustHandles="1" noChangeArrowheads="1" noChangeShapeType="1" noTextEdit="1"/>
              </p:cNvSpPr>
              <p:nvPr>
                <p:ph type="body" idx="4294967295"/>
              </p:nvPr>
            </p:nvSpPr>
            <p:spPr>
              <a:xfrm>
                <a:off x="323528" y="549275"/>
                <a:ext cx="8208912" cy="5543550"/>
              </a:xfrm>
              <a:blipFill rotWithShape="1">
                <a:blip r:embed="rId2"/>
                <a:stretch>
                  <a:fillRect l="-668" t="-1430"/>
                </a:stretch>
              </a:blipFill>
            </p:spPr>
            <p:txBody>
              <a:bodyPr/>
              <a:lstStyle/>
              <a:p>
                <a:r>
                  <a:rPr lang="ru-RU">
                    <a:noFill/>
                  </a:rPr>
                  <a:t> </a:t>
                </a:r>
              </a:p>
            </p:txBody>
          </p:sp>
        </mc:Fallback>
      </mc:AlternateContent>
    </p:spTree>
    <p:extLst>
      <p:ext uri="{BB962C8B-B14F-4D97-AF65-F5344CB8AC3E}">
        <p14:creationId xmlns:p14="http://schemas.microsoft.com/office/powerpoint/2010/main" val="2725184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1510"/>
            <a:ext cx="8229600" cy="792088"/>
          </a:xfrm>
        </p:spPr>
        <p:txBody>
          <a:bodyPr>
            <a:noAutofit/>
          </a:bodyPr>
          <a:lstStyle/>
          <a:p>
            <a:pPr algn="l"/>
            <a:r>
              <a:rPr lang="ru-RU" sz="3200" i="1" dirty="0">
                <a:effectLst/>
                <a:latin typeface="+mj-lt"/>
              </a:rPr>
              <a:t>Сотрудничество или соперничество</a:t>
            </a:r>
            <a:endParaRPr lang="ru-RU" sz="3200" dirty="0">
              <a:latin typeface="+mj-lt"/>
            </a:endParaRPr>
          </a:p>
        </p:txBody>
      </p:sp>
      <p:sp>
        <p:nvSpPr>
          <p:cNvPr id="3" name="Номер слайда 2"/>
          <p:cNvSpPr>
            <a:spLocks noGrp="1"/>
          </p:cNvSpPr>
          <p:nvPr>
            <p:ph type="sldNum" sz="quarter" idx="12"/>
          </p:nvPr>
        </p:nvSpPr>
        <p:spPr/>
        <p:txBody>
          <a:bodyPr/>
          <a:lstStyle/>
          <a:p>
            <a:fld id="{C5290963-8818-44D2-9BD7-45C1ED6203EC}" type="slidenum">
              <a:rPr lang="ru-RU" smtClean="0"/>
              <a:t>29</a:t>
            </a:fld>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383" y="963598"/>
            <a:ext cx="5937250"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949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5290963-8818-44D2-9BD7-45C1ED6203EC}" type="slidenum">
              <a:rPr lang="ru-RU" smtClean="0"/>
              <a:t>3</a:t>
            </a:fld>
            <a:endParaRPr lang="ru-RU" dirty="0"/>
          </a:p>
        </p:txBody>
      </p:sp>
      <p:pic>
        <p:nvPicPr>
          <p:cNvPr id="3" name="Рисунок 2" descr="&amp;Fcy;&amp;acy;&amp;jcy;&amp;lcy;:&amp;Icy;&amp;zcy;&amp;ocy;&amp;tcy;&amp;iecy;&amp;rcy;&amp;mcy;&amp;acy; 10°&amp;Scy; &amp;vcy; &amp;icy;&amp;yucy;&amp;lcy;&amp;iecy; &amp;vcy; &amp;Acy;&amp;rcy;&amp;kcy;&amp;tcy;&amp;icy;&amp;kcy;&amp;iecy;.png"/>
          <p:cNvPicPr/>
          <p:nvPr/>
        </p:nvPicPr>
        <p:blipFill>
          <a:blip r:embed="rId2">
            <a:extLst>
              <a:ext uri="{28A0092B-C50C-407E-A947-70E740481C1C}">
                <a14:useLocalDpi xmlns:a14="http://schemas.microsoft.com/office/drawing/2010/main" val="0"/>
              </a:ext>
            </a:extLst>
          </a:blip>
          <a:srcRect/>
          <a:stretch>
            <a:fillRect/>
          </a:stretch>
        </p:blipFill>
        <p:spPr bwMode="auto">
          <a:xfrm>
            <a:off x="1687830" y="201612"/>
            <a:ext cx="5768340" cy="6454775"/>
          </a:xfrm>
          <a:prstGeom prst="rect">
            <a:avLst/>
          </a:prstGeom>
          <a:noFill/>
          <a:ln>
            <a:noFill/>
          </a:ln>
        </p:spPr>
      </p:pic>
    </p:spTree>
    <p:extLst>
      <p:ext uri="{BB962C8B-B14F-4D97-AF65-F5344CB8AC3E}">
        <p14:creationId xmlns:p14="http://schemas.microsoft.com/office/powerpoint/2010/main" val="4094119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30</a:t>
            </a:fld>
            <a:endParaRPr lang="ru-RU" dirty="0"/>
          </a:p>
        </p:txBody>
      </p:sp>
      <p:sp>
        <p:nvSpPr>
          <p:cNvPr id="3" name="Текст 2"/>
          <p:cNvSpPr>
            <a:spLocks noGrp="1"/>
          </p:cNvSpPr>
          <p:nvPr>
            <p:ph type="body" idx="4294967295"/>
          </p:nvPr>
        </p:nvSpPr>
        <p:spPr>
          <a:xfrm>
            <a:off x="430213" y="188913"/>
            <a:ext cx="8713787" cy="6553200"/>
          </a:xfrm>
        </p:spPr>
        <p:txBody>
          <a:bodyPr>
            <a:normAutofit fontScale="62500" lnSpcReduction="20000"/>
          </a:bodyPr>
          <a:lstStyle/>
          <a:p>
            <a:pPr marL="0" indent="0">
              <a:spcBef>
                <a:spcPts val="1200"/>
              </a:spcBef>
              <a:buNone/>
            </a:pPr>
            <a:r>
              <a:rPr lang="ru-RU" dirty="0">
                <a:solidFill>
                  <a:schemeClr val="tx1">
                    <a:lumMod val="85000"/>
                    <a:lumOff val="15000"/>
                  </a:schemeClr>
                </a:solidFill>
              </a:rPr>
              <a:t>Реальные источники конфликта в Арктике и каким образом заинтересованные стороны стремятся к их решению.</a:t>
            </a:r>
          </a:p>
          <a:p>
            <a:pPr marL="0" indent="0">
              <a:spcBef>
                <a:spcPts val="1200"/>
              </a:spcBef>
              <a:buNone/>
            </a:pPr>
            <a:r>
              <a:rPr lang="ru-RU" b="1" i="1" dirty="0">
                <a:solidFill>
                  <a:schemeClr val="tx1">
                    <a:lumMod val="85000"/>
                    <a:lumOff val="15000"/>
                  </a:schemeClr>
                </a:solidFill>
              </a:rPr>
              <a:t>Кто решает: Сотрудничество или соперничество?</a:t>
            </a:r>
            <a:endParaRPr lang="ru-RU" dirty="0">
              <a:solidFill>
                <a:schemeClr val="tx1">
                  <a:lumMod val="85000"/>
                  <a:lumOff val="15000"/>
                </a:schemeClr>
              </a:solidFill>
            </a:endParaRPr>
          </a:p>
          <a:p>
            <a:pPr marL="0" indent="0">
              <a:spcBef>
                <a:spcPts val="1200"/>
              </a:spcBef>
              <a:buNone/>
            </a:pPr>
            <a:r>
              <a:rPr lang="ru-RU" dirty="0">
                <a:solidFill>
                  <a:schemeClr val="tx1">
                    <a:lumMod val="85000"/>
                    <a:lumOff val="15000"/>
                  </a:schemeClr>
                </a:solidFill>
              </a:rPr>
              <a:t>Ежедневно появляются на страницах ведущих газет и журналов статьи и репортажи, огромное количеством книг, посвященных анализу изменений в Арктике и их значения для будущего этого региона и судеб планеты в целом.</a:t>
            </a:r>
          </a:p>
          <a:p>
            <a:pPr marL="0" indent="0">
              <a:spcBef>
                <a:spcPts val="1200"/>
              </a:spcBef>
              <a:buNone/>
            </a:pPr>
            <a:r>
              <a:rPr lang="ru-RU" dirty="0">
                <a:solidFill>
                  <a:schemeClr val="tx1">
                    <a:lumMod val="85000"/>
                    <a:lumOff val="15000"/>
                  </a:schemeClr>
                </a:solidFill>
              </a:rPr>
              <a:t>Семь новейших научных трудов по проблемам </a:t>
            </a:r>
            <a:r>
              <a:rPr lang="ru-RU" dirty="0" smtClean="0">
                <a:solidFill>
                  <a:schemeClr val="tx1">
                    <a:lumMod val="85000"/>
                    <a:lumOff val="15000"/>
                  </a:schemeClr>
                </a:solidFill>
              </a:rPr>
              <a:t>Заполярья</a:t>
            </a:r>
            <a:endParaRPr lang="ru-RU" dirty="0">
              <a:solidFill>
                <a:schemeClr val="tx1">
                  <a:lumMod val="85000"/>
                  <a:lumOff val="15000"/>
                </a:schemeClr>
              </a:solidFill>
            </a:endParaRPr>
          </a:p>
          <a:p>
            <a:pPr marL="0" indent="0">
              <a:spcBef>
                <a:spcPts val="1200"/>
              </a:spcBef>
              <a:buNone/>
            </a:pPr>
            <a:r>
              <a:rPr lang="ru-RU" dirty="0" err="1">
                <a:solidFill>
                  <a:schemeClr val="tx1">
                    <a:lumMod val="85000"/>
                    <a:lumOff val="15000"/>
                  </a:schemeClr>
                </a:solidFill>
              </a:rPr>
              <a:t>After</a:t>
            </a:r>
            <a:r>
              <a:rPr lang="ru-RU" dirty="0">
                <a:solidFill>
                  <a:schemeClr val="tx1">
                    <a:lumMod val="85000"/>
                    <a:lumOff val="15000"/>
                  </a:schemeClr>
                </a:solidFill>
              </a:rPr>
              <a:t> </a:t>
            </a: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ice</a:t>
            </a:r>
            <a:r>
              <a:rPr lang="ru-RU" dirty="0">
                <a:solidFill>
                  <a:schemeClr val="tx1">
                    <a:lumMod val="85000"/>
                    <a:lumOff val="15000"/>
                  </a:schemeClr>
                </a:solidFill>
              </a:rPr>
              <a:t>: </a:t>
            </a:r>
            <a:r>
              <a:rPr lang="ru-RU" dirty="0" err="1">
                <a:solidFill>
                  <a:schemeClr val="tx1">
                    <a:lumMod val="85000"/>
                    <a:lumOff val="15000"/>
                  </a:schemeClr>
                </a:solidFill>
              </a:rPr>
              <a:t>life</a:t>
            </a:r>
            <a:r>
              <a:rPr lang="ru-RU" dirty="0">
                <a:solidFill>
                  <a:schemeClr val="tx1">
                    <a:lumMod val="85000"/>
                    <a:lumOff val="15000"/>
                  </a:schemeClr>
                </a:solidFill>
              </a:rPr>
              <a:t>, </a:t>
            </a:r>
            <a:r>
              <a:rPr lang="ru-RU" dirty="0" err="1">
                <a:solidFill>
                  <a:schemeClr val="tx1">
                    <a:lumMod val="85000"/>
                    <a:lumOff val="15000"/>
                  </a:schemeClr>
                </a:solidFill>
              </a:rPr>
              <a:t>death</a:t>
            </a:r>
            <a:r>
              <a:rPr lang="ru-RU" dirty="0">
                <a:solidFill>
                  <a:schemeClr val="tx1">
                    <a:lumMod val="85000"/>
                    <a:lumOff val="15000"/>
                  </a:schemeClr>
                </a:solidFill>
              </a:rPr>
              <a:t>, </a:t>
            </a:r>
            <a:r>
              <a:rPr lang="ru-RU" dirty="0" err="1">
                <a:solidFill>
                  <a:schemeClr val="tx1">
                    <a:lumMod val="85000"/>
                    <a:lumOff val="15000"/>
                  </a:schemeClr>
                </a:solidFill>
              </a:rPr>
              <a:t>and</a:t>
            </a:r>
            <a:r>
              <a:rPr lang="ru-RU" dirty="0">
                <a:solidFill>
                  <a:schemeClr val="tx1">
                    <a:lumMod val="85000"/>
                    <a:lumOff val="15000"/>
                  </a:schemeClr>
                </a:solidFill>
              </a:rPr>
              <a:t> </a:t>
            </a:r>
            <a:r>
              <a:rPr lang="ru-RU" dirty="0" err="1">
                <a:solidFill>
                  <a:schemeClr val="tx1">
                    <a:lumMod val="85000"/>
                    <a:lumOff val="15000"/>
                  </a:schemeClr>
                </a:solidFill>
              </a:rPr>
              <a:t>geopolitics</a:t>
            </a:r>
            <a:r>
              <a:rPr lang="ru-RU" dirty="0">
                <a:solidFill>
                  <a:schemeClr val="tx1">
                    <a:lumMod val="85000"/>
                    <a:lumOff val="15000"/>
                  </a:schemeClr>
                </a:solidFill>
              </a:rPr>
              <a:t> </a:t>
            </a:r>
            <a:r>
              <a:rPr lang="ru-RU" dirty="0" err="1">
                <a:solidFill>
                  <a:schemeClr val="tx1">
                    <a:lumMod val="85000"/>
                    <a:lumOff val="15000"/>
                  </a:schemeClr>
                </a:solidFill>
              </a:rPr>
              <a:t>in</a:t>
            </a:r>
            <a:r>
              <a:rPr lang="ru-RU" dirty="0">
                <a:solidFill>
                  <a:schemeClr val="tx1">
                    <a:lumMod val="85000"/>
                    <a:lumOff val="15000"/>
                  </a:schemeClr>
                </a:solidFill>
              </a:rPr>
              <a:t> </a:t>
            </a: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new</a:t>
            </a:r>
            <a:r>
              <a:rPr lang="ru-RU" dirty="0">
                <a:solidFill>
                  <a:schemeClr val="tx1">
                    <a:lumMod val="85000"/>
                    <a:lumOff val="15000"/>
                  </a:schemeClr>
                </a:solidFill>
              </a:rPr>
              <a:t> </a:t>
            </a:r>
            <a:r>
              <a:rPr lang="ru-RU" dirty="0" err="1">
                <a:solidFill>
                  <a:schemeClr val="tx1">
                    <a:lumMod val="85000"/>
                    <a:lumOff val="15000"/>
                  </a:schemeClr>
                </a:solidFill>
              </a:rPr>
              <a:t>Arctic</a:t>
            </a:r>
            <a:r>
              <a:rPr lang="ru-RU" dirty="0">
                <a:solidFill>
                  <a:schemeClr val="tx1">
                    <a:lumMod val="85000"/>
                    <a:lumOff val="15000"/>
                  </a:schemeClr>
                </a:solidFill>
              </a:rPr>
              <a:t>. </a:t>
            </a:r>
            <a:r>
              <a:rPr lang="ru-RU" dirty="0" err="1">
                <a:solidFill>
                  <a:schemeClr val="tx1">
                    <a:lumMod val="85000"/>
                    <a:lumOff val="15000"/>
                  </a:schemeClr>
                </a:solidFill>
              </a:rPr>
              <a:t>By</a:t>
            </a:r>
            <a:r>
              <a:rPr lang="ru-RU" dirty="0">
                <a:solidFill>
                  <a:schemeClr val="tx1">
                    <a:lumMod val="85000"/>
                    <a:lumOff val="15000"/>
                  </a:schemeClr>
                </a:solidFill>
              </a:rPr>
              <a:t> </a:t>
            </a:r>
            <a:r>
              <a:rPr lang="ru-RU" dirty="0" err="1">
                <a:solidFill>
                  <a:schemeClr val="tx1">
                    <a:lumMod val="85000"/>
                    <a:lumOff val="15000"/>
                  </a:schemeClr>
                </a:solidFill>
              </a:rPr>
              <a:t>Alun</a:t>
            </a:r>
            <a:r>
              <a:rPr lang="ru-RU" dirty="0">
                <a:solidFill>
                  <a:schemeClr val="tx1">
                    <a:lumMod val="85000"/>
                    <a:lumOff val="15000"/>
                  </a:schemeClr>
                </a:solidFill>
              </a:rPr>
              <a:t> </a:t>
            </a:r>
            <a:r>
              <a:rPr lang="ru-RU" dirty="0" err="1">
                <a:solidFill>
                  <a:schemeClr val="tx1">
                    <a:lumMod val="85000"/>
                    <a:lumOff val="15000"/>
                  </a:schemeClr>
                </a:solidFill>
              </a:rPr>
              <a:t>Anderson</a:t>
            </a:r>
            <a:r>
              <a:rPr lang="ru-RU" dirty="0">
                <a:solidFill>
                  <a:schemeClr val="tx1">
                    <a:lumMod val="85000"/>
                    <a:lumOff val="15000"/>
                  </a:schemeClr>
                </a:solidFill>
              </a:rPr>
              <a:t>. </a:t>
            </a:r>
            <a:r>
              <a:rPr lang="ru-RU" dirty="0" err="1">
                <a:solidFill>
                  <a:schemeClr val="tx1">
                    <a:lumMod val="85000"/>
                    <a:lumOff val="15000"/>
                  </a:schemeClr>
                </a:solidFill>
              </a:rPr>
              <a:t>New</a:t>
            </a:r>
            <a:r>
              <a:rPr lang="ru-RU" dirty="0">
                <a:solidFill>
                  <a:schemeClr val="tx1">
                    <a:lumMod val="85000"/>
                    <a:lumOff val="15000"/>
                  </a:schemeClr>
                </a:solidFill>
              </a:rPr>
              <a:t> </a:t>
            </a:r>
            <a:r>
              <a:rPr lang="ru-RU" dirty="0" err="1">
                <a:solidFill>
                  <a:schemeClr val="tx1">
                    <a:lumMod val="85000"/>
                    <a:lumOff val="15000"/>
                  </a:schemeClr>
                </a:solidFill>
              </a:rPr>
              <a:t>York</a:t>
            </a:r>
            <a:r>
              <a:rPr lang="ru-RU" dirty="0">
                <a:solidFill>
                  <a:schemeClr val="tx1">
                    <a:lumMod val="85000"/>
                    <a:lumOff val="15000"/>
                  </a:schemeClr>
                </a:solidFill>
              </a:rPr>
              <a:t>: </a:t>
            </a:r>
            <a:r>
              <a:rPr lang="ru-RU" dirty="0" err="1">
                <a:solidFill>
                  <a:schemeClr val="tx1">
                    <a:lumMod val="85000"/>
                    <a:lumOff val="15000"/>
                  </a:schemeClr>
                </a:solidFill>
              </a:rPr>
              <a:t>Smithsonian</a:t>
            </a:r>
            <a:r>
              <a:rPr lang="ru-RU" dirty="0">
                <a:solidFill>
                  <a:schemeClr val="tx1">
                    <a:lumMod val="85000"/>
                    <a:lumOff val="15000"/>
                  </a:schemeClr>
                </a:solidFill>
              </a:rPr>
              <a:t> </a:t>
            </a:r>
            <a:r>
              <a:rPr lang="ru-RU" dirty="0" err="1">
                <a:solidFill>
                  <a:schemeClr val="tx1">
                    <a:lumMod val="85000"/>
                    <a:lumOff val="15000"/>
                  </a:schemeClr>
                </a:solidFill>
              </a:rPr>
              <a:t>Books</a:t>
            </a:r>
            <a:r>
              <a:rPr lang="ru-RU" dirty="0">
                <a:solidFill>
                  <a:schemeClr val="tx1">
                    <a:lumMod val="85000"/>
                    <a:lumOff val="15000"/>
                  </a:schemeClr>
                </a:solidFill>
              </a:rPr>
              <a:t>. 2009. 298pp. $26.99. </a:t>
            </a:r>
            <a:r>
              <a:rPr lang="ru-RU" dirty="0" err="1">
                <a:solidFill>
                  <a:schemeClr val="tx1">
                    <a:lumMod val="85000"/>
                    <a:lumOff val="15000"/>
                  </a:schemeClr>
                </a:solidFill>
              </a:rPr>
              <a:t>isbn</a:t>
            </a:r>
            <a:r>
              <a:rPr lang="ru-RU" dirty="0">
                <a:solidFill>
                  <a:schemeClr val="tx1">
                    <a:lumMod val="85000"/>
                    <a:lumOff val="15000"/>
                  </a:schemeClr>
                </a:solidFill>
              </a:rPr>
              <a:t> 978 0 06157 907 3.</a:t>
            </a:r>
          </a:p>
          <a:p>
            <a:pPr marL="0" indent="0">
              <a:spcBef>
                <a:spcPts val="1200"/>
              </a:spcBef>
              <a:buNone/>
            </a:pPr>
            <a:r>
              <a:rPr lang="ru-RU" dirty="0" err="1">
                <a:solidFill>
                  <a:schemeClr val="tx1">
                    <a:lumMod val="85000"/>
                    <a:lumOff val="15000"/>
                  </a:schemeClr>
                </a:solidFill>
              </a:rPr>
              <a:t>Who</a:t>
            </a:r>
            <a:r>
              <a:rPr lang="ru-RU" dirty="0">
                <a:solidFill>
                  <a:schemeClr val="tx1">
                    <a:lumMod val="85000"/>
                    <a:lumOff val="15000"/>
                  </a:schemeClr>
                </a:solidFill>
              </a:rPr>
              <a:t> </a:t>
            </a:r>
            <a:r>
              <a:rPr lang="ru-RU" dirty="0" err="1">
                <a:solidFill>
                  <a:schemeClr val="tx1">
                    <a:lumMod val="85000"/>
                    <a:lumOff val="15000"/>
                  </a:schemeClr>
                </a:solidFill>
              </a:rPr>
              <a:t>owns</a:t>
            </a:r>
            <a:r>
              <a:rPr lang="ru-RU" dirty="0">
                <a:solidFill>
                  <a:schemeClr val="tx1">
                    <a:lumMod val="85000"/>
                    <a:lumOff val="15000"/>
                  </a:schemeClr>
                </a:solidFill>
              </a:rPr>
              <a:t> </a:t>
            </a: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Arctic</a:t>
            </a:r>
            <a:r>
              <a:rPr lang="ru-RU" dirty="0">
                <a:solidFill>
                  <a:schemeClr val="tx1">
                    <a:lumMod val="85000"/>
                    <a:lumOff val="15000"/>
                  </a:schemeClr>
                </a:solidFill>
              </a:rPr>
              <a:t>? </a:t>
            </a:r>
            <a:r>
              <a:rPr lang="ru-RU" dirty="0" err="1">
                <a:solidFill>
                  <a:schemeClr val="tx1">
                    <a:lumMod val="85000"/>
                    <a:lumOff val="15000"/>
                  </a:schemeClr>
                </a:solidFill>
              </a:rPr>
              <a:t>Understanding</a:t>
            </a:r>
            <a:r>
              <a:rPr lang="ru-RU" dirty="0">
                <a:solidFill>
                  <a:schemeClr val="tx1">
                    <a:lumMod val="85000"/>
                    <a:lumOff val="15000"/>
                  </a:schemeClr>
                </a:solidFill>
              </a:rPr>
              <a:t> </a:t>
            </a:r>
            <a:r>
              <a:rPr lang="ru-RU" dirty="0" err="1">
                <a:solidFill>
                  <a:schemeClr val="tx1">
                    <a:lumMod val="85000"/>
                    <a:lumOff val="15000"/>
                  </a:schemeClr>
                </a:solidFill>
              </a:rPr>
              <a:t>sovereignty</a:t>
            </a:r>
            <a:r>
              <a:rPr lang="ru-RU" dirty="0">
                <a:solidFill>
                  <a:schemeClr val="tx1">
                    <a:lumMod val="85000"/>
                    <a:lumOff val="15000"/>
                  </a:schemeClr>
                </a:solidFill>
              </a:rPr>
              <a:t> </a:t>
            </a:r>
            <a:r>
              <a:rPr lang="ru-RU" dirty="0" err="1">
                <a:solidFill>
                  <a:schemeClr val="tx1">
                    <a:lumMod val="85000"/>
                    <a:lumOff val="15000"/>
                  </a:schemeClr>
                </a:solidFill>
              </a:rPr>
              <a:t>disputes</a:t>
            </a:r>
            <a:r>
              <a:rPr lang="ru-RU" dirty="0">
                <a:solidFill>
                  <a:schemeClr val="tx1">
                    <a:lumMod val="85000"/>
                    <a:lumOff val="15000"/>
                  </a:schemeClr>
                </a:solidFill>
              </a:rPr>
              <a:t> </a:t>
            </a:r>
            <a:r>
              <a:rPr lang="ru-RU" dirty="0" err="1">
                <a:solidFill>
                  <a:schemeClr val="tx1">
                    <a:lumMod val="85000"/>
                    <a:lumOff val="15000"/>
                  </a:schemeClr>
                </a:solidFill>
              </a:rPr>
              <a:t>in</a:t>
            </a:r>
            <a:r>
              <a:rPr lang="ru-RU" dirty="0">
                <a:solidFill>
                  <a:schemeClr val="tx1">
                    <a:lumMod val="85000"/>
                    <a:lumOff val="15000"/>
                  </a:schemeClr>
                </a:solidFill>
              </a:rPr>
              <a:t> </a:t>
            </a: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North</a:t>
            </a:r>
            <a:r>
              <a:rPr lang="ru-RU" dirty="0">
                <a:solidFill>
                  <a:schemeClr val="tx1">
                    <a:lumMod val="85000"/>
                    <a:lumOff val="15000"/>
                  </a:schemeClr>
                </a:solidFill>
              </a:rPr>
              <a:t>. </a:t>
            </a:r>
            <a:r>
              <a:rPr lang="ru-RU" dirty="0" err="1">
                <a:solidFill>
                  <a:schemeClr val="tx1">
                    <a:lumMod val="85000"/>
                    <a:lumOff val="15000"/>
                  </a:schemeClr>
                </a:solidFill>
              </a:rPr>
              <a:t>By</a:t>
            </a:r>
            <a:r>
              <a:rPr lang="ru-RU" dirty="0">
                <a:solidFill>
                  <a:schemeClr val="tx1">
                    <a:lumMod val="85000"/>
                    <a:lumOff val="15000"/>
                  </a:schemeClr>
                </a:solidFill>
              </a:rPr>
              <a:t> </a:t>
            </a:r>
            <a:r>
              <a:rPr lang="ru-RU" dirty="0" err="1">
                <a:solidFill>
                  <a:schemeClr val="tx1">
                    <a:lumMod val="85000"/>
                    <a:lumOff val="15000"/>
                  </a:schemeClr>
                </a:solidFill>
              </a:rPr>
              <a:t>Michael</a:t>
            </a:r>
            <a:r>
              <a:rPr lang="ru-RU" dirty="0">
                <a:solidFill>
                  <a:schemeClr val="tx1">
                    <a:lumMod val="85000"/>
                    <a:lumOff val="15000"/>
                  </a:schemeClr>
                </a:solidFill>
              </a:rPr>
              <a:t> </a:t>
            </a:r>
            <a:r>
              <a:rPr lang="ru-RU" dirty="0" err="1">
                <a:solidFill>
                  <a:schemeClr val="tx1">
                    <a:lumMod val="85000"/>
                    <a:lumOff val="15000"/>
                  </a:schemeClr>
                </a:solidFill>
              </a:rPr>
              <a:t>Byers</a:t>
            </a:r>
            <a:r>
              <a:rPr lang="ru-RU" dirty="0">
                <a:solidFill>
                  <a:schemeClr val="tx1">
                    <a:lumMod val="85000"/>
                    <a:lumOff val="15000"/>
                  </a:schemeClr>
                </a:solidFill>
              </a:rPr>
              <a:t>. </a:t>
            </a:r>
            <a:r>
              <a:rPr lang="ru-RU" dirty="0" err="1">
                <a:solidFill>
                  <a:schemeClr val="tx1">
                    <a:lumMod val="85000"/>
                    <a:lumOff val="15000"/>
                  </a:schemeClr>
                </a:solidFill>
              </a:rPr>
              <a:t>Vancouver</a:t>
            </a:r>
            <a:r>
              <a:rPr lang="ru-RU" dirty="0">
                <a:solidFill>
                  <a:schemeClr val="tx1">
                    <a:lumMod val="85000"/>
                    <a:lumOff val="15000"/>
                  </a:schemeClr>
                </a:solidFill>
              </a:rPr>
              <a:t>: </a:t>
            </a:r>
            <a:r>
              <a:rPr lang="ru-RU" dirty="0" err="1">
                <a:solidFill>
                  <a:schemeClr val="tx1">
                    <a:lumMod val="85000"/>
                    <a:lumOff val="15000"/>
                  </a:schemeClr>
                </a:solidFill>
              </a:rPr>
              <a:t>Douglas</a:t>
            </a:r>
            <a:r>
              <a:rPr lang="ru-RU" dirty="0">
                <a:solidFill>
                  <a:schemeClr val="tx1">
                    <a:lumMod val="85000"/>
                    <a:lumOff val="15000"/>
                  </a:schemeClr>
                </a:solidFill>
              </a:rPr>
              <a:t> </a:t>
            </a:r>
            <a:r>
              <a:rPr lang="ru-RU" dirty="0" err="1">
                <a:solidFill>
                  <a:schemeClr val="tx1">
                    <a:lumMod val="85000"/>
                    <a:lumOff val="15000"/>
                  </a:schemeClr>
                </a:solidFill>
              </a:rPr>
              <a:t>and</a:t>
            </a:r>
            <a:r>
              <a:rPr lang="ru-RU" dirty="0">
                <a:solidFill>
                  <a:schemeClr val="tx1">
                    <a:lumMod val="85000"/>
                    <a:lumOff val="15000"/>
                  </a:schemeClr>
                </a:solidFill>
              </a:rPr>
              <a:t> </a:t>
            </a:r>
            <a:r>
              <a:rPr lang="ru-RU" dirty="0" err="1">
                <a:solidFill>
                  <a:schemeClr val="tx1">
                    <a:lumMod val="85000"/>
                    <a:lumOff val="15000"/>
                  </a:schemeClr>
                </a:solidFill>
              </a:rPr>
              <a:t>McIntyre</a:t>
            </a:r>
            <a:r>
              <a:rPr lang="ru-RU" dirty="0">
                <a:solidFill>
                  <a:schemeClr val="tx1">
                    <a:lumMod val="85000"/>
                    <a:lumOff val="15000"/>
                  </a:schemeClr>
                </a:solidFill>
              </a:rPr>
              <a:t>. 2009. 179pp. </a:t>
            </a:r>
            <a:r>
              <a:rPr lang="ru-RU" dirty="0" err="1">
                <a:solidFill>
                  <a:schemeClr val="tx1">
                    <a:lumMod val="85000"/>
                    <a:lumOff val="15000"/>
                  </a:schemeClr>
                </a:solidFill>
              </a:rPr>
              <a:t>Pb</a:t>
            </a:r>
            <a:r>
              <a:rPr lang="ru-RU" dirty="0">
                <a:solidFill>
                  <a:schemeClr val="tx1">
                    <a:lumMod val="85000"/>
                    <a:lumOff val="15000"/>
                  </a:schemeClr>
                </a:solidFill>
              </a:rPr>
              <a:t>.: $17.95. </a:t>
            </a:r>
            <a:r>
              <a:rPr lang="ru-RU" dirty="0" err="1">
                <a:solidFill>
                  <a:schemeClr val="tx1">
                    <a:lumMod val="85000"/>
                    <a:lumOff val="15000"/>
                  </a:schemeClr>
                </a:solidFill>
              </a:rPr>
              <a:t>isbn</a:t>
            </a:r>
            <a:r>
              <a:rPr lang="ru-RU" dirty="0">
                <a:solidFill>
                  <a:schemeClr val="tx1">
                    <a:lumMod val="85000"/>
                    <a:lumOff val="15000"/>
                  </a:schemeClr>
                </a:solidFill>
              </a:rPr>
              <a:t> 978 1 55365 499 5.</a:t>
            </a:r>
          </a:p>
          <a:p>
            <a:pPr marL="0" indent="0">
              <a:spcBef>
                <a:spcPts val="1200"/>
              </a:spcBef>
              <a:buNone/>
            </a:pP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future</a:t>
            </a:r>
            <a:r>
              <a:rPr lang="ru-RU" dirty="0">
                <a:solidFill>
                  <a:schemeClr val="tx1">
                    <a:lumMod val="85000"/>
                    <a:lumOff val="15000"/>
                  </a:schemeClr>
                </a:solidFill>
              </a:rPr>
              <a:t> </a:t>
            </a:r>
            <a:r>
              <a:rPr lang="ru-RU" dirty="0" err="1">
                <a:solidFill>
                  <a:schemeClr val="tx1">
                    <a:lumMod val="85000"/>
                    <a:lumOff val="15000"/>
                  </a:schemeClr>
                </a:solidFill>
              </a:rPr>
              <a:t>history</a:t>
            </a:r>
            <a:r>
              <a:rPr lang="ru-RU" dirty="0">
                <a:solidFill>
                  <a:schemeClr val="tx1">
                    <a:lumMod val="85000"/>
                    <a:lumOff val="15000"/>
                  </a:schemeClr>
                </a:solidFill>
              </a:rPr>
              <a:t> </a:t>
            </a:r>
            <a:r>
              <a:rPr lang="ru-RU" dirty="0" err="1">
                <a:solidFill>
                  <a:schemeClr val="tx1">
                    <a:lumMod val="85000"/>
                    <a:lumOff val="15000"/>
                  </a:schemeClr>
                </a:solidFill>
              </a:rPr>
              <a:t>of</a:t>
            </a:r>
            <a:r>
              <a:rPr lang="ru-RU" dirty="0">
                <a:solidFill>
                  <a:schemeClr val="tx1">
                    <a:lumMod val="85000"/>
                    <a:lumOff val="15000"/>
                  </a:schemeClr>
                </a:solidFill>
              </a:rPr>
              <a:t> </a:t>
            </a: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Arctic</a:t>
            </a:r>
            <a:r>
              <a:rPr lang="ru-RU" dirty="0">
                <a:solidFill>
                  <a:schemeClr val="tx1">
                    <a:lumMod val="85000"/>
                    <a:lumOff val="15000"/>
                  </a:schemeClr>
                </a:solidFill>
              </a:rPr>
              <a:t>. </a:t>
            </a:r>
            <a:r>
              <a:rPr lang="ru-RU" dirty="0" err="1">
                <a:solidFill>
                  <a:schemeClr val="tx1">
                    <a:lumMod val="85000"/>
                    <a:lumOff val="15000"/>
                  </a:schemeClr>
                </a:solidFill>
              </a:rPr>
              <a:t>By</a:t>
            </a:r>
            <a:r>
              <a:rPr lang="ru-RU" dirty="0">
                <a:solidFill>
                  <a:schemeClr val="tx1">
                    <a:lumMod val="85000"/>
                    <a:lumOff val="15000"/>
                  </a:schemeClr>
                </a:solidFill>
              </a:rPr>
              <a:t> </a:t>
            </a:r>
            <a:r>
              <a:rPr lang="ru-RU" dirty="0" err="1">
                <a:solidFill>
                  <a:schemeClr val="tx1">
                    <a:lumMod val="85000"/>
                    <a:lumOff val="15000"/>
                  </a:schemeClr>
                </a:solidFill>
              </a:rPr>
              <a:t>Charles</a:t>
            </a:r>
            <a:r>
              <a:rPr lang="ru-RU" dirty="0">
                <a:solidFill>
                  <a:schemeClr val="tx1">
                    <a:lumMod val="85000"/>
                    <a:lumOff val="15000"/>
                  </a:schemeClr>
                </a:solidFill>
              </a:rPr>
              <a:t> </a:t>
            </a:r>
            <a:r>
              <a:rPr lang="ru-RU" dirty="0" err="1">
                <a:solidFill>
                  <a:schemeClr val="tx1">
                    <a:lumMod val="85000"/>
                    <a:lumOff val="15000"/>
                  </a:schemeClr>
                </a:solidFill>
              </a:rPr>
              <a:t>Emmerson</a:t>
            </a:r>
            <a:r>
              <a:rPr lang="ru-RU" dirty="0">
                <a:solidFill>
                  <a:schemeClr val="tx1">
                    <a:lumMod val="85000"/>
                    <a:lumOff val="15000"/>
                  </a:schemeClr>
                </a:solidFill>
              </a:rPr>
              <a:t>. </a:t>
            </a:r>
            <a:r>
              <a:rPr lang="ru-RU" dirty="0" err="1">
                <a:solidFill>
                  <a:schemeClr val="tx1">
                    <a:lumMod val="85000"/>
                    <a:lumOff val="15000"/>
                  </a:schemeClr>
                </a:solidFill>
              </a:rPr>
              <a:t>London</a:t>
            </a:r>
            <a:r>
              <a:rPr lang="ru-RU" dirty="0">
                <a:solidFill>
                  <a:schemeClr val="tx1">
                    <a:lumMod val="85000"/>
                    <a:lumOff val="15000"/>
                  </a:schemeClr>
                </a:solidFill>
              </a:rPr>
              <a:t>: </a:t>
            </a: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Bodley</a:t>
            </a:r>
            <a:r>
              <a:rPr lang="ru-RU" dirty="0">
                <a:solidFill>
                  <a:schemeClr val="tx1">
                    <a:lumMod val="85000"/>
                    <a:lumOff val="15000"/>
                  </a:schemeClr>
                </a:solidFill>
              </a:rPr>
              <a:t> </a:t>
            </a:r>
            <a:r>
              <a:rPr lang="ru-RU" dirty="0" err="1">
                <a:solidFill>
                  <a:schemeClr val="tx1">
                    <a:lumMod val="85000"/>
                    <a:lumOff val="15000"/>
                  </a:schemeClr>
                </a:solidFill>
              </a:rPr>
              <a:t>Head</a:t>
            </a:r>
            <a:r>
              <a:rPr lang="ru-RU" dirty="0">
                <a:solidFill>
                  <a:schemeClr val="tx1">
                    <a:lumMod val="85000"/>
                    <a:lumOff val="15000"/>
                  </a:schemeClr>
                </a:solidFill>
              </a:rPr>
              <a:t>. 2010. 419pp. Ј20.00. </a:t>
            </a:r>
            <a:r>
              <a:rPr lang="ru-RU" dirty="0" err="1">
                <a:solidFill>
                  <a:schemeClr val="tx1">
                    <a:lumMod val="85000"/>
                    <a:lumOff val="15000"/>
                  </a:schemeClr>
                </a:solidFill>
              </a:rPr>
              <a:t>isbn</a:t>
            </a:r>
            <a:r>
              <a:rPr lang="ru-RU" dirty="0">
                <a:solidFill>
                  <a:schemeClr val="tx1">
                    <a:lumMod val="85000"/>
                    <a:lumOff val="15000"/>
                  </a:schemeClr>
                </a:solidFill>
              </a:rPr>
              <a:t> 978 1 84792 025 6.</a:t>
            </a:r>
          </a:p>
          <a:p>
            <a:pPr marL="0" indent="0">
              <a:spcBef>
                <a:spcPts val="1200"/>
              </a:spcBef>
              <a:buNone/>
            </a:pPr>
            <a:r>
              <a:rPr lang="ru-RU" dirty="0" err="1">
                <a:solidFill>
                  <a:schemeClr val="tx1">
                    <a:lumMod val="85000"/>
                    <a:lumOff val="15000"/>
                  </a:schemeClr>
                </a:solidFill>
              </a:rPr>
              <a:t>Cold</a:t>
            </a:r>
            <a:r>
              <a:rPr lang="ru-RU" dirty="0">
                <a:solidFill>
                  <a:schemeClr val="tx1">
                    <a:lumMod val="85000"/>
                    <a:lumOff val="15000"/>
                  </a:schemeClr>
                </a:solidFill>
              </a:rPr>
              <a:t> </a:t>
            </a:r>
            <a:r>
              <a:rPr lang="ru-RU" dirty="0" err="1">
                <a:solidFill>
                  <a:schemeClr val="tx1">
                    <a:lumMod val="85000"/>
                    <a:lumOff val="15000"/>
                  </a:schemeClr>
                </a:solidFill>
              </a:rPr>
              <a:t>front</a:t>
            </a:r>
            <a:r>
              <a:rPr lang="ru-RU" dirty="0">
                <a:solidFill>
                  <a:schemeClr val="tx1">
                    <a:lumMod val="85000"/>
                    <a:lumOff val="15000"/>
                  </a:schemeClr>
                </a:solidFill>
              </a:rPr>
              <a:t>: </a:t>
            </a:r>
            <a:r>
              <a:rPr lang="ru-RU" dirty="0" err="1">
                <a:solidFill>
                  <a:schemeClr val="tx1">
                    <a:lumMod val="85000"/>
                    <a:lumOff val="15000"/>
                  </a:schemeClr>
                </a:solidFill>
              </a:rPr>
              <a:t>conflict</a:t>
            </a:r>
            <a:r>
              <a:rPr lang="ru-RU" dirty="0">
                <a:solidFill>
                  <a:schemeClr val="tx1">
                    <a:lumMod val="85000"/>
                    <a:lumOff val="15000"/>
                  </a:schemeClr>
                </a:solidFill>
              </a:rPr>
              <a:t> </a:t>
            </a:r>
            <a:r>
              <a:rPr lang="ru-RU" dirty="0" err="1">
                <a:solidFill>
                  <a:schemeClr val="tx1">
                    <a:lumMod val="85000"/>
                    <a:lumOff val="15000"/>
                  </a:schemeClr>
                </a:solidFill>
              </a:rPr>
              <a:t>ahead</a:t>
            </a:r>
            <a:r>
              <a:rPr lang="ru-RU" dirty="0">
                <a:solidFill>
                  <a:schemeClr val="tx1">
                    <a:lumMod val="85000"/>
                    <a:lumOff val="15000"/>
                  </a:schemeClr>
                </a:solidFill>
              </a:rPr>
              <a:t> </a:t>
            </a:r>
            <a:r>
              <a:rPr lang="ru-RU" dirty="0" err="1">
                <a:solidFill>
                  <a:schemeClr val="tx1">
                    <a:lumMod val="85000"/>
                    <a:lumOff val="15000"/>
                  </a:schemeClr>
                </a:solidFill>
              </a:rPr>
              <a:t>in</a:t>
            </a:r>
            <a:r>
              <a:rPr lang="ru-RU" dirty="0">
                <a:solidFill>
                  <a:schemeClr val="tx1">
                    <a:lumMod val="85000"/>
                    <a:lumOff val="15000"/>
                  </a:schemeClr>
                </a:solidFill>
              </a:rPr>
              <a:t> </a:t>
            </a:r>
            <a:r>
              <a:rPr lang="ru-RU" dirty="0" err="1">
                <a:solidFill>
                  <a:schemeClr val="tx1">
                    <a:lumMod val="85000"/>
                    <a:lumOff val="15000"/>
                  </a:schemeClr>
                </a:solidFill>
              </a:rPr>
              <a:t>Arctic</a:t>
            </a:r>
            <a:r>
              <a:rPr lang="ru-RU" dirty="0">
                <a:solidFill>
                  <a:schemeClr val="tx1">
                    <a:lumMod val="85000"/>
                    <a:lumOff val="15000"/>
                  </a:schemeClr>
                </a:solidFill>
              </a:rPr>
              <a:t> </a:t>
            </a:r>
            <a:r>
              <a:rPr lang="ru-RU" dirty="0" err="1">
                <a:solidFill>
                  <a:schemeClr val="tx1">
                    <a:lumMod val="85000"/>
                    <a:lumOff val="15000"/>
                  </a:schemeClr>
                </a:solidFill>
              </a:rPr>
              <a:t>waters</a:t>
            </a:r>
            <a:r>
              <a:rPr lang="ru-RU" dirty="0">
                <a:solidFill>
                  <a:schemeClr val="tx1">
                    <a:lumMod val="85000"/>
                    <a:lumOff val="15000"/>
                  </a:schemeClr>
                </a:solidFill>
              </a:rPr>
              <a:t>. </a:t>
            </a:r>
            <a:r>
              <a:rPr lang="ru-RU" dirty="0" err="1">
                <a:solidFill>
                  <a:schemeClr val="tx1">
                    <a:lumMod val="85000"/>
                    <a:lumOff val="15000"/>
                  </a:schemeClr>
                </a:solidFill>
              </a:rPr>
              <a:t>By</a:t>
            </a:r>
            <a:r>
              <a:rPr lang="ru-RU" dirty="0">
                <a:solidFill>
                  <a:schemeClr val="tx1">
                    <a:lumMod val="85000"/>
                    <a:lumOff val="15000"/>
                  </a:schemeClr>
                </a:solidFill>
              </a:rPr>
              <a:t> </a:t>
            </a:r>
            <a:r>
              <a:rPr lang="ru-RU" dirty="0" err="1">
                <a:solidFill>
                  <a:schemeClr val="tx1">
                    <a:lumMod val="85000"/>
                    <a:lumOff val="15000"/>
                  </a:schemeClr>
                </a:solidFill>
              </a:rPr>
              <a:t>David</a:t>
            </a:r>
            <a:r>
              <a:rPr lang="ru-RU" dirty="0">
                <a:solidFill>
                  <a:schemeClr val="tx1">
                    <a:lumMod val="85000"/>
                    <a:lumOff val="15000"/>
                  </a:schemeClr>
                </a:solidFill>
              </a:rPr>
              <a:t> </a:t>
            </a:r>
            <a:r>
              <a:rPr lang="ru-RU" dirty="0" err="1">
                <a:solidFill>
                  <a:schemeClr val="tx1">
                    <a:lumMod val="85000"/>
                    <a:lumOff val="15000"/>
                  </a:schemeClr>
                </a:solidFill>
              </a:rPr>
              <a:t>Fairhall</a:t>
            </a:r>
            <a:r>
              <a:rPr lang="ru-RU" dirty="0">
                <a:solidFill>
                  <a:schemeClr val="tx1">
                    <a:lumMod val="85000"/>
                    <a:lumOff val="15000"/>
                  </a:schemeClr>
                </a:solidFill>
              </a:rPr>
              <a:t>. </a:t>
            </a:r>
            <a:r>
              <a:rPr lang="ru-RU" dirty="0" err="1">
                <a:solidFill>
                  <a:schemeClr val="tx1">
                    <a:lumMod val="85000"/>
                    <a:lumOff val="15000"/>
                  </a:schemeClr>
                </a:solidFill>
              </a:rPr>
              <a:t>London</a:t>
            </a:r>
            <a:r>
              <a:rPr lang="ru-RU" dirty="0">
                <a:solidFill>
                  <a:schemeClr val="tx1">
                    <a:lumMod val="85000"/>
                    <a:lumOff val="15000"/>
                  </a:schemeClr>
                </a:solidFill>
              </a:rPr>
              <a:t> </a:t>
            </a:r>
            <a:r>
              <a:rPr lang="ru-RU" dirty="0" err="1">
                <a:solidFill>
                  <a:schemeClr val="tx1">
                    <a:lumMod val="85000"/>
                    <a:lumOff val="15000"/>
                  </a:schemeClr>
                </a:solidFill>
              </a:rPr>
              <a:t>and</a:t>
            </a:r>
            <a:r>
              <a:rPr lang="ru-RU" dirty="0">
                <a:solidFill>
                  <a:schemeClr val="tx1">
                    <a:lumMod val="85000"/>
                    <a:lumOff val="15000"/>
                  </a:schemeClr>
                </a:solidFill>
              </a:rPr>
              <a:t> </a:t>
            </a:r>
            <a:r>
              <a:rPr lang="ru-RU" dirty="0" err="1">
                <a:solidFill>
                  <a:schemeClr val="tx1">
                    <a:lumMod val="85000"/>
                    <a:lumOff val="15000"/>
                  </a:schemeClr>
                </a:solidFill>
              </a:rPr>
              <a:t>New</a:t>
            </a:r>
            <a:r>
              <a:rPr lang="ru-RU" dirty="0">
                <a:solidFill>
                  <a:schemeClr val="tx1">
                    <a:lumMod val="85000"/>
                    <a:lumOff val="15000"/>
                  </a:schemeClr>
                </a:solidFill>
              </a:rPr>
              <a:t> </a:t>
            </a:r>
            <a:r>
              <a:rPr lang="ru-RU" dirty="0" err="1">
                <a:solidFill>
                  <a:schemeClr val="tx1">
                    <a:lumMod val="85000"/>
                    <a:lumOff val="15000"/>
                  </a:schemeClr>
                </a:solidFill>
              </a:rPr>
              <a:t>York</a:t>
            </a:r>
            <a:r>
              <a:rPr lang="ru-RU" dirty="0">
                <a:solidFill>
                  <a:schemeClr val="tx1">
                    <a:lumMod val="85000"/>
                    <a:lumOff val="15000"/>
                  </a:schemeClr>
                </a:solidFill>
              </a:rPr>
              <a:t>: I. B. </a:t>
            </a:r>
            <a:r>
              <a:rPr lang="ru-RU" dirty="0" err="1">
                <a:solidFill>
                  <a:schemeClr val="tx1">
                    <a:lumMod val="85000"/>
                    <a:lumOff val="15000"/>
                  </a:schemeClr>
                </a:solidFill>
              </a:rPr>
              <a:t>Tauris</a:t>
            </a:r>
            <a:r>
              <a:rPr lang="ru-RU" dirty="0">
                <a:solidFill>
                  <a:schemeClr val="tx1">
                    <a:lumMod val="85000"/>
                    <a:lumOff val="15000"/>
                  </a:schemeClr>
                </a:solidFill>
              </a:rPr>
              <a:t>. 2010. 220pp. Ј18.99. </a:t>
            </a:r>
            <a:r>
              <a:rPr lang="ru-RU" dirty="0" err="1">
                <a:solidFill>
                  <a:schemeClr val="tx1">
                    <a:lumMod val="85000"/>
                    <a:lumOff val="15000"/>
                  </a:schemeClr>
                </a:solidFill>
              </a:rPr>
              <a:t>isbn</a:t>
            </a:r>
            <a:r>
              <a:rPr lang="ru-RU" dirty="0">
                <a:solidFill>
                  <a:schemeClr val="tx1">
                    <a:lumMod val="85000"/>
                    <a:lumOff val="15000"/>
                  </a:schemeClr>
                </a:solidFill>
              </a:rPr>
              <a:t> 978 1 84885 384 3.</a:t>
            </a:r>
          </a:p>
          <a:p>
            <a:pPr marL="0" indent="0">
              <a:spcBef>
                <a:spcPts val="1200"/>
              </a:spcBef>
              <a:buNone/>
            </a:pPr>
            <a:r>
              <a:rPr lang="ru-RU" dirty="0" err="1">
                <a:solidFill>
                  <a:schemeClr val="tx1">
                    <a:lumMod val="85000"/>
                    <a:lumOff val="15000"/>
                  </a:schemeClr>
                </a:solidFill>
              </a:rPr>
              <a:t>Polar</a:t>
            </a:r>
            <a:r>
              <a:rPr lang="ru-RU" dirty="0">
                <a:solidFill>
                  <a:schemeClr val="tx1">
                    <a:lumMod val="85000"/>
                    <a:lumOff val="15000"/>
                  </a:schemeClr>
                </a:solidFill>
              </a:rPr>
              <a:t> </a:t>
            </a:r>
            <a:r>
              <a:rPr lang="ru-RU" dirty="0" err="1">
                <a:solidFill>
                  <a:schemeClr val="tx1">
                    <a:lumMod val="85000"/>
                    <a:lumOff val="15000"/>
                  </a:schemeClr>
                </a:solidFill>
              </a:rPr>
              <a:t>imperative</a:t>
            </a:r>
            <a:r>
              <a:rPr lang="ru-RU" dirty="0">
                <a:solidFill>
                  <a:schemeClr val="tx1">
                    <a:lumMod val="85000"/>
                    <a:lumOff val="15000"/>
                  </a:schemeClr>
                </a:solidFill>
              </a:rPr>
              <a:t>: a </a:t>
            </a:r>
            <a:r>
              <a:rPr lang="ru-RU" dirty="0" err="1">
                <a:solidFill>
                  <a:schemeClr val="tx1">
                    <a:lumMod val="85000"/>
                    <a:lumOff val="15000"/>
                  </a:schemeClr>
                </a:solidFill>
              </a:rPr>
              <a:t>history</a:t>
            </a:r>
            <a:r>
              <a:rPr lang="ru-RU" dirty="0">
                <a:solidFill>
                  <a:schemeClr val="tx1">
                    <a:lumMod val="85000"/>
                    <a:lumOff val="15000"/>
                  </a:schemeClr>
                </a:solidFill>
              </a:rPr>
              <a:t> </a:t>
            </a:r>
            <a:r>
              <a:rPr lang="ru-RU" dirty="0" err="1">
                <a:solidFill>
                  <a:schemeClr val="tx1">
                    <a:lumMod val="85000"/>
                    <a:lumOff val="15000"/>
                  </a:schemeClr>
                </a:solidFill>
              </a:rPr>
              <a:t>of</a:t>
            </a:r>
            <a:r>
              <a:rPr lang="ru-RU" dirty="0">
                <a:solidFill>
                  <a:schemeClr val="tx1">
                    <a:lumMod val="85000"/>
                    <a:lumOff val="15000"/>
                  </a:schemeClr>
                </a:solidFill>
              </a:rPr>
              <a:t> </a:t>
            </a:r>
            <a:r>
              <a:rPr lang="ru-RU" dirty="0" err="1">
                <a:solidFill>
                  <a:schemeClr val="tx1">
                    <a:lumMod val="85000"/>
                    <a:lumOff val="15000"/>
                  </a:schemeClr>
                </a:solidFill>
              </a:rPr>
              <a:t>Arctic</a:t>
            </a:r>
            <a:r>
              <a:rPr lang="ru-RU" dirty="0">
                <a:solidFill>
                  <a:schemeClr val="tx1">
                    <a:lumMod val="85000"/>
                    <a:lumOff val="15000"/>
                  </a:schemeClr>
                </a:solidFill>
              </a:rPr>
              <a:t> </a:t>
            </a:r>
            <a:r>
              <a:rPr lang="ru-RU" dirty="0" err="1">
                <a:solidFill>
                  <a:schemeClr val="tx1">
                    <a:lumMod val="85000"/>
                    <a:lumOff val="15000"/>
                  </a:schemeClr>
                </a:solidFill>
              </a:rPr>
              <a:t>sovereignty</a:t>
            </a:r>
            <a:r>
              <a:rPr lang="ru-RU" dirty="0">
                <a:solidFill>
                  <a:schemeClr val="tx1">
                    <a:lumMod val="85000"/>
                    <a:lumOff val="15000"/>
                  </a:schemeClr>
                </a:solidFill>
              </a:rPr>
              <a:t> </a:t>
            </a:r>
            <a:r>
              <a:rPr lang="ru-RU" dirty="0" err="1">
                <a:solidFill>
                  <a:schemeClr val="tx1">
                    <a:lumMod val="85000"/>
                    <a:lumOff val="15000"/>
                  </a:schemeClr>
                </a:solidFill>
              </a:rPr>
              <a:t>in</a:t>
            </a:r>
            <a:r>
              <a:rPr lang="ru-RU" dirty="0">
                <a:solidFill>
                  <a:schemeClr val="tx1">
                    <a:lumMod val="85000"/>
                    <a:lumOff val="15000"/>
                  </a:schemeClr>
                </a:solidFill>
              </a:rPr>
              <a:t> </a:t>
            </a:r>
            <a:r>
              <a:rPr lang="ru-RU" dirty="0" err="1">
                <a:solidFill>
                  <a:schemeClr val="tx1">
                    <a:lumMod val="85000"/>
                    <a:lumOff val="15000"/>
                  </a:schemeClr>
                </a:solidFill>
              </a:rPr>
              <a:t>North</a:t>
            </a:r>
            <a:r>
              <a:rPr lang="ru-RU" dirty="0">
                <a:solidFill>
                  <a:schemeClr val="tx1">
                    <a:lumMod val="85000"/>
                    <a:lumOff val="15000"/>
                  </a:schemeClr>
                </a:solidFill>
              </a:rPr>
              <a:t> </a:t>
            </a:r>
            <a:r>
              <a:rPr lang="ru-RU" dirty="0" err="1">
                <a:solidFill>
                  <a:schemeClr val="tx1">
                    <a:lumMod val="85000"/>
                    <a:lumOff val="15000"/>
                  </a:schemeClr>
                </a:solidFill>
              </a:rPr>
              <a:t>America</a:t>
            </a:r>
            <a:r>
              <a:rPr lang="ru-RU" dirty="0">
                <a:solidFill>
                  <a:schemeClr val="tx1">
                    <a:lumMod val="85000"/>
                    <a:lumOff val="15000"/>
                  </a:schemeClr>
                </a:solidFill>
              </a:rPr>
              <a:t>. </a:t>
            </a:r>
            <a:r>
              <a:rPr lang="ru-RU" dirty="0" err="1">
                <a:solidFill>
                  <a:schemeClr val="tx1">
                    <a:lumMod val="85000"/>
                    <a:lumOff val="15000"/>
                  </a:schemeClr>
                </a:solidFill>
              </a:rPr>
              <a:t>By</a:t>
            </a:r>
            <a:r>
              <a:rPr lang="ru-RU" dirty="0">
                <a:solidFill>
                  <a:schemeClr val="tx1">
                    <a:lumMod val="85000"/>
                    <a:lumOff val="15000"/>
                  </a:schemeClr>
                </a:solidFill>
              </a:rPr>
              <a:t> </a:t>
            </a:r>
            <a:r>
              <a:rPr lang="ru-RU" dirty="0" err="1">
                <a:solidFill>
                  <a:schemeClr val="tx1">
                    <a:lumMod val="85000"/>
                    <a:lumOff val="15000"/>
                  </a:schemeClr>
                </a:solidFill>
              </a:rPr>
              <a:t>Shelagh</a:t>
            </a:r>
            <a:r>
              <a:rPr lang="ru-RU" dirty="0">
                <a:solidFill>
                  <a:schemeClr val="tx1">
                    <a:lumMod val="85000"/>
                    <a:lumOff val="15000"/>
                  </a:schemeClr>
                </a:solidFill>
              </a:rPr>
              <a:t> D. </a:t>
            </a:r>
            <a:r>
              <a:rPr lang="ru-RU" dirty="0" err="1">
                <a:solidFill>
                  <a:schemeClr val="tx1">
                    <a:lumMod val="85000"/>
                    <a:lumOff val="15000"/>
                  </a:schemeClr>
                </a:solidFill>
              </a:rPr>
              <a:t>Grant</a:t>
            </a:r>
            <a:r>
              <a:rPr lang="ru-RU" dirty="0">
                <a:solidFill>
                  <a:schemeClr val="tx1">
                    <a:lumMod val="85000"/>
                    <a:lumOff val="15000"/>
                  </a:schemeClr>
                </a:solidFill>
              </a:rPr>
              <a:t>. </a:t>
            </a:r>
            <a:r>
              <a:rPr lang="ru-RU" dirty="0" err="1">
                <a:solidFill>
                  <a:schemeClr val="tx1">
                    <a:lumMod val="85000"/>
                    <a:lumOff val="15000"/>
                  </a:schemeClr>
                </a:solidFill>
              </a:rPr>
              <a:t>Vancouver</a:t>
            </a:r>
            <a:r>
              <a:rPr lang="ru-RU" dirty="0">
                <a:solidFill>
                  <a:schemeClr val="tx1">
                    <a:lumMod val="85000"/>
                    <a:lumOff val="15000"/>
                  </a:schemeClr>
                </a:solidFill>
              </a:rPr>
              <a:t>: </a:t>
            </a:r>
            <a:r>
              <a:rPr lang="ru-RU" dirty="0" err="1">
                <a:solidFill>
                  <a:schemeClr val="tx1">
                    <a:lumMod val="85000"/>
                    <a:lumOff val="15000"/>
                  </a:schemeClr>
                </a:solidFill>
              </a:rPr>
              <a:t>Douglas</a:t>
            </a:r>
            <a:r>
              <a:rPr lang="ru-RU" dirty="0">
                <a:solidFill>
                  <a:schemeClr val="tx1">
                    <a:lumMod val="85000"/>
                    <a:lumOff val="15000"/>
                  </a:schemeClr>
                </a:solidFill>
              </a:rPr>
              <a:t> </a:t>
            </a:r>
            <a:r>
              <a:rPr lang="ru-RU" dirty="0" err="1">
                <a:solidFill>
                  <a:schemeClr val="tx1">
                    <a:lumMod val="85000"/>
                    <a:lumOff val="15000"/>
                  </a:schemeClr>
                </a:solidFill>
              </a:rPr>
              <a:t>and</a:t>
            </a:r>
            <a:r>
              <a:rPr lang="ru-RU" dirty="0">
                <a:solidFill>
                  <a:schemeClr val="tx1">
                    <a:lumMod val="85000"/>
                    <a:lumOff val="15000"/>
                  </a:schemeClr>
                </a:solidFill>
              </a:rPr>
              <a:t> </a:t>
            </a:r>
            <a:r>
              <a:rPr lang="ru-RU" dirty="0" err="1">
                <a:solidFill>
                  <a:schemeClr val="tx1">
                    <a:lumMod val="85000"/>
                    <a:lumOff val="15000"/>
                  </a:schemeClr>
                </a:solidFill>
              </a:rPr>
              <a:t>McIntyre</a:t>
            </a:r>
            <a:r>
              <a:rPr lang="ru-RU" dirty="0">
                <a:solidFill>
                  <a:schemeClr val="tx1">
                    <a:lumMod val="85000"/>
                    <a:lumOff val="15000"/>
                  </a:schemeClr>
                </a:solidFill>
              </a:rPr>
              <a:t>. 2010. 540pp. Ј25.80. </a:t>
            </a:r>
            <a:r>
              <a:rPr lang="ru-RU" dirty="0" err="1">
                <a:solidFill>
                  <a:schemeClr val="tx1">
                    <a:lumMod val="85000"/>
                    <a:lumOff val="15000"/>
                  </a:schemeClr>
                </a:solidFill>
              </a:rPr>
              <a:t>isbn</a:t>
            </a:r>
            <a:r>
              <a:rPr lang="ru-RU" dirty="0">
                <a:solidFill>
                  <a:schemeClr val="tx1">
                    <a:lumMod val="85000"/>
                    <a:lumOff val="15000"/>
                  </a:schemeClr>
                </a:solidFill>
              </a:rPr>
              <a:t> 978 1 55365 418 6.</a:t>
            </a:r>
          </a:p>
          <a:p>
            <a:pPr marL="0" indent="0">
              <a:spcBef>
                <a:spcPts val="1200"/>
              </a:spcBef>
              <a:buNone/>
            </a:pP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Arctic</a:t>
            </a:r>
            <a:r>
              <a:rPr lang="ru-RU" dirty="0">
                <a:solidFill>
                  <a:schemeClr val="tx1">
                    <a:lumMod val="85000"/>
                    <a:lumOff val="15000"/>
                  </a:schemeClr>
                </a:solidFill>
              </a:rPr>
              <a:t> </a:t>
            </a:r>
            <a:r>
              <a:rPr lang="ru-RU" dirty="0" err="1">
                <a:solidFill>
                  <a:schemeClr val="tx1">
                    <a:lumMod val="85000"/>
                    <a:lumOff val="15000"/>
                  </a:schemeClr>
                </a:solidFill>
              </a:rPr>
              <a:t>gold</a:t>
            </a:r>
            <a:r>
              <a:rPr lang="ru-RU" dirty="0">
                <a:solidFill>
                  <a:schemeClr val="tx1">
                    <a:lumMod val="85000"/>
                    <a:lumOff val="15000"/>
                  </a:schemeClr>
                </a:solidFill>
              </a:rPr>
              <a:t> </a:t>
            </a:r>
            <a:r>
              <a:rPr lang="ru-RU" dirty="0" err="1">
                <a:solidFill>
                  <a:schemeClr val="tx1">
                    <a:lumMod val="85000"/>
                    <a:lumOff val="15000"/>
                  </a:schemeClr>
                </a:solidFill>
              </a:rPr>
              <a:t>rush</a:t>
            </a:r>
            <a:r>
              <a:rPr lang="ru-RU" dirty="0">
                <a:solidFill>
                  <a:schemeClr val="tx1">
                    <a:lumMod val="85000"/>
                    <a:lumOff val="15000"/>
                  </a:schemeClr>
                </a:solidFill>
              </a:rPr>
              <a:t>: </a:t>
            </a: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new</a:t>
            </a:r>
            <a:r>
              <a:rPr lang="ru-RU" dirty="0">
                <a:solidFill>
                  <a:schemeClr val="tx1">
                    <a:lumMod val="85000"/>
                    <a:lumOff val="15000"/>
                  </a:schemeClr>
                </a:solidFill>
              </a:rPr>
              <a:t> </a:t>
            </a:r>
            <a:r>
              <a:rPr lang="ru-RU" dirty="0" err="1">
                <a:solidFill>
                  <a:schemeClr val="tx1">
                    <a:lumMod val="85000"/>
                    <a:lumOff val="15000"/>
                  </a:schemeClr>
                </a:solidFill>
              </a:rPr>
              <a:t>race</a:t>
            </a:r>
            <a:r>
              <a:rPr lang="ru-RU" dirty="0">
                <a:solidFill>
                  <a:schemeClr val="tx1">
                    <a:lumMod val="85000"/>
                    <a:lumOff val="15000"/>
                  </a:schemeClr>
                </a:solidFill>
              </a:rPr>
              <a:t> </a:t>
            </a:r>
            <a:r>
              <a:rPr lang="ru-RU" dirty="0" err="1">
                <a:solidFill>
                  <a:schemeClr val="tx1">
                    <a:lumMod val="85000"/>
                    <a:lumOff val="15000"/>
                  </a:schemeClr>
                </a:solidFill>
              </a:rPr>
              <a:t>for</a:t>
            </a:r>
            <a:r>
              <a:rPr lang="ru-RU" dirty="0">
                <a:solidFill>
                  <a:schemeClr val="tx1">
                    <a:lumMod val="85000"/>
                    <a:lumOff val="15000"/>
                  </a:schemeClr>
                </a:solidFill>
              </a:rPr>
              <a:t> </a:t>
            </a:r>
            <a:r>
              <a:rPr lang="ru-RU" dirty="0" err="1">
                <a:solidFill>
                  <a:schemeClr val="tx1">
                    <a:lumMod val="85000"/>
                    <a:lumOff val="15000"/>
                  </a:schemeClr>
                </a:solidFill>
              </a:rPr>
              <a:t>tomorrow’s</a:t>
            </a:r>
            <a:r>
              <a:rPr lang="ru-RU" dirty="0">
                <a:solidFill>
                  <a:schemeClr val="tx1">
                    <a:lumMod val="85000"/>
                    <a:lumOff val="15000"/>
                  </a:schemeClr>
                </a:solidFill>
              </a:rPr>
              <a:t> </a:t>
            </a:r>
            <a:r>
              <a:rPr lang="ru-RU" dirty="0" err="1">
                <a:solidFill>
                  <a:schemeClr val="tx1">
                    <a:lumMod val="85000"/>
                    <a:lumOff val="15000"/>
                  </a:schemeClr>
                </a:solidFill>
              </a:rPr>
              <a:t>natural</a:t>
            </a:r>
            <a:r>
              <a:rPr lang="ru-RU" dirty="0">
                <a:solidFill>
                  <a:schemeClr val="tx1">
                    <a:lumMod val="85000"/>
                    <a:lumOff val="15000"/>
                  </a:schemeClr>
                </a:solidFill>
              </a:rPr>
              <a:t> </a:t>
            </a:r>
            <a:r>
              <a:rPr lang="ru-RU" dirty="0" err="1">
                <a:solidFill>
                  <a:schemeClr val="tx1">
                    <a:lumMod val="85000"/>
                    <a:lumOff val="15000"/>
                  </a:schemeClr>
                </a:solidFill>
              </a:rPr>
              <a:t>resources</a:t>
            </a:r>
            <a:r>
              <a:rPr lang="ru-RU" dirty="0">
                <a:solidFill>
                  <a:schemeClr val="tx1">
                    <a:lumMod val="85000"/>
                    <a:lumOff val="15000"/>
                  </a:schemeClr>
                </a:solidFill>
              </a:rPr>
              <a:t>. </a:t>
            </a:r>
            <a:r>
              <a:rPr lang="ru-RU" dirty="0" err="1">
                <a:solidFill>
                  <a:schemeClr val="tx1">
                    <a:lumMod val="85000"/>
                    <a:lumOff val="15000"/>
                  </a:schemeClr>
                </a:solidFill>
              </a:rPr>
              <a:t>By</a:t>
            </a:r>
            <a:r>
              <a:rPr lang="ru-RU" dirty="0">
                <a:solidFill>
                  <a:schemeClr val="tx1">
                    <a:lumMod val="85000"/>
                    <a:lumOff val="15000"/>
                  </a:schemeClr>
                </a:solidFill>
              </a:rPr>
              <a:t> </a:t>
            </a:r>
            <a:r>
              <a:rPr lang="ru-RU" dirty="0" err="1">
                <a:solidFill>
                  <a:schemeClr val="tx1">
                    <a:lumMod val="85000"/>
                    <a:lumOff val="15000"/>
                  </a:schemeClr>
                </a:solidFill>
              </a:rPr>
              <a:t>Roger</a:t>
            </a:r>
            <a:r>
              <a:rPr lang="ru-RU" dirty="0">
                <a:solidFill>
                  <a:schemeClr val="tx1">
                    <a:lumMod val="85000"/>
                    <a:lumOff val="15000"/>
                  </a:schemeClr>
                </a:solidFill>
              </a:rPr>
              <a:t> </a:t>
            </a:r>
            <a:r>
              <a:rPr lang="ru-RU" dirty="0" err="1">
                <a:solidFill>
                  <a:schemeClr val="tx1">
                    <a:lumMod val="85000"/>
                    <a:lumOff val="15000"/>
                  </a:schemeClr>
                </a:solidFill>
              </a:rPr>
              <a:t>Howard</a:t>
            </a:r>
            <a:r>
              <a:rPr lang="ru-RU" dirty="0">
                <a:solidFill>
                  <a:schemeClr val="tx1">
                    <a:lumMod val="85000"/>
                    <a:lumOff val="15000"/>
                  </a:schemeClr>
                </a:solidFill>
              </a:rPr>
              <a:t>. </a:t>
            </a:r>
            <a:r>
              <a:rPr lang="ru-RU" dirty="0" err="1">
                <a:solidFill>
                  <a:schemeClr val="tx1">
                    <a:lumMod val="85000"/>
                    <a:lumOff val="15000"/>
                  </a:schemeClr>
                </a:solidFill>
              </a:rPr>
              <a:t>London</a:t>
            </a:r>
            <a:r>
              <a:rPr lang="ru-RU" dirty="0">
                <a:solidFill>
                  <a:schemeClr val="tx1">
                    <a:lumMod val="85000"/>
                    <a:lumOff val="15000"/>
                  </a:schemeClr>
                </a:solidFill>
              </a:rPr>
              <a:t> </a:t>
            </a:r>
            <a:r>
              <a:rPr lang="ru-RU" dirty="0" err="1">
                <a:solidFill>
                  <a:schemeClr val="tx1">
                    <a:lumMod val="85000"/>
                    <a:lumOff val="15000"/>
                  </a:schemeClr>
                </a:solidFill>
              </a:rPr>
              <a:t>and</a:t>
            </a:r>
            <a:r>
              <a:rPr lang="ru-RU" dirty="0">
                <a:solidFill>
                  <a:schemeClr val="tx1">
                    <a:lumMod val="85000"/>
                    <a:lumOff val="15000"/>
                  </a:schemeClr>
                </a:solidFill>
              </a:rPr>
              <a:t> </a:t>
            </a:r>
            <a:r>
              <a:rPr lang="ru-RU" dirty="0" err="1">
                <a:solidFill>
                  <a:schemeClr val="tx1">
                    <a:lumMod val="85000"/>
                    <a:lumOff val="15000"/>
                  </a:schemeClr>
                </a:solidFill>
              </a:rPr>
              <a:t>New</a:t>
            </a:r>
            <a:r>
              <a:rPr lang="ru-RU" dirty="0">
                <a:solidFill>
                  <a:schemeClr val="tx1">
                    <a:lumMod val="85000"/>
                    <a:lumOff val="15000"/>
                  </a:schemeClr>
                </a:solidFill>
              </a:rPr>
              <a:t> </a:t>
            </a:r>
            <a:r>
              <a:rPr lang="ru-RU" dirty="0" err="1">
                <a:solidFill>
                  <a:schemeClr val="tx1">
                    <a:lumMod val="85000"/>
                    <a:lumOff val="15000"/>
                  </a:schemeClr>
                </a:solidFill>
              </a:rPr>
              <a:t>York</a:t>
            </a:r>
            <a:r>
              <a:rPr lang="ru-RU" dirty="0">
                <a:solidFill>
                  <a:schemeClr val="tx1">
                    <a:lumMod val="85000"/>
                    <a:lumOff val="15000"/>
                  </a:schemeClr>
                </a:solidFill>
              </a:rPr>
              <a:t>: </a:t>
            </a:r>
            <a:r>
              <a:rPr lang="ru-RU" dirty="0" err="1">
                <a:solidFill>
                  <a:schemeClr val="tx1">
                    <a:lumMod val="85000"/>
                    <a:lumOff val="15000"/>
                  </a:schemeClr>
                </a:solidFill>
              </a:rPr>
              <a:t>Continuum</a:t>
            </a:r>
            <a:r>
              <a:rPr lang="ru-RU" dirty="0">
                <a:solidFill>
                  <a:schemeClr val="tx1">
                    <a:lumMod val="85000"/>
                    <a:lumOff val="15000"/>
                  </a:schemeClr>
                </a:solidFill>
              </a:rPr>
              <a:t>. 2009. 259pp. Ј16.99. </a:t>
            </a:r>
            <a:r>
              <a:rPr lang="ru-RU" dirty="0" err="1">
                <a:solidFill>
                  <a:schemeClr val="tx1">
                    <a:lumMod val="85000"/>
                    <a:lumOff val="15000"/>
                  </a:schemeClr>
                </a:solidFill>
              </a:rPr>
              <a:t>isbn</a:t>
            </a:r>
            <a:r>
              <a:rPr lang="ru-RU" dirty="0">
                <a:solidFill>
                  <a:schemeClr val="tx1">
                    <a:lumMod val="85000"/>
                    <a:lumOff val="15000"/>
                  </a:schemeClr>
                </a:solidFill>
              </a:rPr>
              <a:t> 978 1 44118 110 7.</a:t>
            </a:r>
          </a:p>
          <a:p>
            <a:pPr marL="0" indent="0">
              <a:spcBef>
                <a:spcPts val="1200"/>
              </a:spcBef>
              <a:buNone/>
            </a:pP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scramble</a:t>
            </a:r>
            <a:r>
              <a:rPr lang="ru-RU" dirty="0">
                <a:solidFill>
                  <a:schemeClr val="tx1">
                    <a:lumMod val="85000"/>
                    <a:lumOff val="15000"/>
                  </a:schemeClr>
                </a:solidFill>
              </a:rPr>
              <a:t> </a:t>
            </a:r>
            <a:r>
              <a:rPr lang="ru-RU" dirty="0" err="1">
                <a:solidFill>
                  <a:schemeClr val="tx1">
                    <a:lumMod val="85000"/>
                    <a:lumOff val="15000"/>
                  </a:schemeClr>
                </a:solidFill>
              </a:rPr>
              <a:t>for</a:t>
            </a:r>
            <a:r>
              <a:rPr lang="ru-RU" dirty="0">
                <a:solidFill>
                  <a:schemeClr val="tx1">
                    <a:lumMod val="85000"/>
                    <a:lumOff val="15000"/>
                  </a:schemeClr>
                </a:solidFill>
              </a:rPr>
              <a:t> </a:t>
            </a: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Arctic</a:t>
            </a:r>
            <a:r>
              <a:rPr lang="ru-RU" dirty="0">
                <a:solidFill>
                  <a:schemeClr val="tx1">
                    <a:lumMod val="85000"/>
                    <a:lumOff val="15000"/>
                  </a:schemeClr>
                </a:solidFill>
              </a:rPr>
              <a:t>: </a:t>
            </a:r>
            <a:r>
              <a:rPr lang="ru-RU" dirty="0" err="1">
                <a:solidFill>
                  <a:schemeClr val="tx1">
                    <a:lumMod val="85000"/>
                    <a:lumOff val="15000"/>
                  </a:schemeClr>
                </a:solidFill>
              </a:rPr>
              <a:t>ownership</a:t>
            </a:r>
            <a:r>
              <a:rPr lang="ru-RU" dirty="0">
                <a:solidFill>
                  <a:schemeClr val="tx1">
                    <a:lumMod val="85000"/>
                    <a:lumOff val="15000"/>
                  </a:schemeClr>
                </a:solidFill>
              </a:rPr>
              <a:t>, </a:t>
            </a:r>
            <a:r>
              <a:rPr lang="ru-RU" dirty="0" err="1">
                <a:solidFill>
                  <a:schemeClr val="tx1">
                    <a:lumMod val="85000"/>
                    <a:lumOff val="15000"/>
                  </a:schemeClr>
                </a:solidFill>
              </a:rPr>
              <a:t>exploitation</a:t>
            </a:r>
            <a:r>
              <a:rPr lang="ru-RU" dirty="0">
                <a:solidFill>
                  <a:schemeClr val="tx1">
                    <a:lumMod val="85000"/>
                    <a:lumOff val="15000"/>
                  </a:schemeClr>
                </a:solidFill>
              </a:rPr>
              <a:t> </a:t>
            </a:r>
            <a:r>
              <a:rPr lang="ru-RU" dirty="0" err="1">
                <a:solidFill>
                  <a:schemeClr val="tx1">
                    <a:lumMod val="85000"/>
                    <a:lumOff val="15000"/>
                  </a:schemeClr>
                </a:solidFill>
              </a:rPr>
              <a:t>and</a:t>
            </a:r>
            <a:r>
              <a:rPr lang="ru-RU" dirty="0">
                <a:solidFill>
                  <a:schemeClr val="tx1">
                    <a:lumMod val="85000"/>
                    <a:lumOff val="15000"/>
                  </a:schemeClr>
                </a:solidFill>
              </a:rPr>
              <a:t> </a:t>
            </a:r>
            <a:r>
              <a:rPr lang="ru-RU" dirty="0" err="1">
                <a:solidFill>
                  <a:schemeClr val="tx1">
                    <a:lumMod val="85000"/>
                    <a:lumOff val="15000"/>
                  </a:schemeClr>
                </a:solidFill>
              </a:rPr>
              <a:t>conflict</a:t>
            </a:r>
            <a:r>
              <a:rPr lang="ru-RU" dirty="0">
                <a:solidFill>
                  <a:schemeClr val="tx1">
                    <a:lumMod val="85000"/>
                    <a:lumOff val="15000"/>
                  </a:schemeClr>
                </a:solidFill>
              </a:rPr>
              <a:t> </a:t>
            </a:r>
            <a:r>
              <a:rPr lang="ru-RU" dirty="0" err="1">
                <a:solidFill>
                  <a:schemeClr val="tx1">
                    <a:lumMod val="85000"/>
                    <a:lumOff val="15000"/>
                  </a:schemeClr>
                </a:solidFill>
              </a:rPr>
              <a:t>in</a:t>
            </a:r>
            <a:r>
              <a:rPr lang="ru-RU" dirty="0">
                <a:solidFill>
                  <a:schemeClr val="tx1">
                    <a:lumMod val="85000"/>
                    <a:lumOff val="15000"/>
                  </a:schemeClr>
                </a:solidFill>
              </a:rPr>
              <a:t> </a:t>
            </a:r>
            <a:r>
              <a:rPr lang="ru-RU" dirty="0" err="1">
                <a:solidFill>
                  <a:schemeClr val="tx1">
                    <a:lumMod val="85000"/>
                    <a:lumOff val="15000"/>
                  </a:schemeClr>
                </a:solidFill>
              </a:rPr>
              <a:t>the</a:t>
            </a:r>
            <a:r>
              <a:rPr lang="ru-RU" dirty="0">
                <a:solidFill>
                  <a:schemeClr val="tx1">
                    <a:lumMod val="85000"/>
                    <a:lumOff val="15000"/>
                  </a:schemeClr>
                </a:solidFill>
              </a:rPr>
              <a:t> </a:t>
            </a:r>
            <a:r>
              <a:rPr lang="ru-RU" dirty="0" err="1">
                <a:solidFill>
                  <a:schemeClr val="tx1">
                    <a:lumMod val="85000"/>
                    <a:lumOff val="15000"/>
                  </a:schemeClr>
                </a:solidFill>
              </a:rPr>
              <a:t>far</a:t>
            </a:r>
            <a:r>
              <a:rPr lang="ru-RU" dirty="0">
                <a:solidFill>
                  <a:schemeClr val="tx1">
                    <a:lumMod val="85000"/>
                    <a:lumOff val="15000"/>
                  </a:schemeClr>
                </a:solidFill>
              </a:rPr>
              <a:t> </a:t>
            </a:r>
            <a:r>
              <a:rPr lang="ru-RU" dirty="0" err="1">
                <a:solidFill>
                  <a:schemeClr val="tx1">
                    <a:lumMod val="85000"/>
                    <a:lumOff val="15000"/>
                  </a:schemeClr>
                </a:solidFill>
              </a:rPr>
              <a:t>North</a:t>
            </a:r>
            <a:r>
              <a:rPr lang="ru-RU" dirty="0">
                <a:solidFill>
                  <a:schemeClr val="tx1">
                    <a:lumMod val="85000"/>
                    <a:lumOff val="15000"/>
                  </a:schemeClr>
                </a:solidFill>
              </a:rPr>
              <a:t>. </a:t>
            </a:r>
            <a:r>
              <a:rPr lang="ru-RU" dirty="0" err="1">
                <a:solidFill>
                  <a:schemeClr val="tx1">
                    <a:lumMod val="85000"/>
                    <a:lumOff val="15000"/>
                  </a:schemeClr>
                </a:solidFill>
              </a:rPr>
              <a:t>By</a:t>
            </a:r>
            <a:r>
              <a:rPr lang="ru-RU" dirty="0">
                <a:solidFill>
                  <a:schemeClr val="tx1">
                    <a:lumMod val="85000"/>
                    <a:lumOff val="15000"/>
                  </a:schemeClr>
                </a:solidFill>
              </a:rPr>
              <a:t> </a:t>
            </a:r>
            <a:r>
              <a:rPr lang="ru-RU" dirty="0" err="1">
                <a:solidFill>
                  <a:schemeClr val="tx1">
                    <a:lumMod val="85000"/>
                    <a:lumOff val="15000"/>
                  </a:schemeClr>
                </a:solidFill>
              </a:rPr>
              <a:t>Richard</a:t>
            </a:r>
            <a:r>
              <a:rPr lang="ru-RU" dirty="0">
                <a:solidFill>
                  <a:schemeClr val="tx1">
                    <a:lumMod val="85000"/>
                    <a:lumOff val="15000"/>
                  </a:schemeClr>
                </a:solidFill>
              </a:rPr>
              <a:t> </a:t>
            </a:r>
            <a:r>
              <a:rPr lang="ru-RU" dirty="0" err="1">
                <a:solidFill>
                  <a:schemeClr val="tx1">
                    <a:lumMod val="85000"/>
                    <a:lumOff val="15000"/>
                  </a:schemeClr>
                </a:solidFill>
              </a:rPr>
              <a:t>Sale</a:t>
            </a:r>
            <a:r>
              <a:rPr lang="ru-RU" dirty="0">
                <a:solidFill>
                  <a:schemeClr val="tx1">
                    <a:lumMod val="85000"/>
                    <a:lumOff val="15000"/>
                  </a:schemeClr>
                </a:solidFill>
              </a:rPr>
              <a:t> </a:t>
            </a:r>
            <a:r>
              <a:rPr lang="ru-RU" dirty="0" err="1">
                <a:solidFill>
                  <a:schemeClr val="tx1">
                    <a:lumMod val="85000"/>
                    <a:lumOff val="15000"/>
                  </a:schemeClr>
                </a:solidFill>
              </a:rPr>
              <a:t>and</a:t>
            </a:r>
            <a:r>
              <a:rPr lang="ru-RU" dirty="0">
                <a:solidFill>
                  <a:schemeClr val="tx1">
                    <a:lumMod val="85000"/>
                    <a:lumOff val="15000"/>
                  </a:schemeClr>
                </a:solidFill>
              </a:rPr>
              <a:t> </a:t>
            </a:r>
            <a:r>
              <a:rPr lang="ru-RU" dirty="0" err="1">
                <a:solidFill>
                  <a:schemeClr val="tx1">
                    <a:lumMod val="85000"/>
                    <a:lumOff val="15000"/>
                  </a:schemeClr>
                </a:solidFill>
              </a:rPr>
              <a:t>Eugene</a:t>
            </a:r>
            <a:r>
              <a:rPr lang="ru-RU" dirty="0">
                <a:solidFill>
                  <a:schemeClr val="tx1">
                    <a:lumMod val="85000"/>
                    <a:lumOff val="15000"/>
                  </a:schemeClr>
                </a:solidFill>
              </a:rPr>
              <a:t> </a:t>
            </a:r>
            <a:r>
              <a:rPr lang="ru-RU" dirty="0" err="1">
                <a:solidFill>
                  <a:schemeClr val="tx1">
                    <a:lumMod val="85000"/>
                    <a:lumOff val="15000"/>
                  </a:schemeClr>
                </a:solidFill>
              </a:rPr>
              <a:t>Potapov</a:t>
            </a:r>
            <a:r>
              <a:rPr lang="ru-RU" dirty="0">
                <a:solidFill>
                  <a:schemeClr val="tx1">
                    <a:lumMod val="85000"/>
                    <a:lumOff val="15000"/>
                  </a:schemeClr>
                </a:solidFill>
              </a:rPr>
              <a:t>. </a:t>
            </a:r>
            <a:r>
              <a:rPr lang="ru-RU" dirty="0" err="1">
                <a:solidFill>
                  <a:schemeClr val="tx1">
                    <a:lumMod val="85000"/>
                    <a:lumOff val="15000"/>
                  </a:schemeClr>
                </a:solidFill>
              </a:rPr>
              <a:t>London</a:t>
            </a:r>
            <a:r>
              <a:rPr lang="ru-RU" dirty="0">
                <a:solidFill>
                  <a:schemeClr val="tx1">
                    <a:lumMod val="85000"/>
                    <a:lumOff val="15000"/>
                  </a:schemeClr>
                </a:solidFill>
              </a:rPr>
              <a:t>: </a:t>
            </a:r>
            <a:r>
              <a:rPr lang="ru-RU" dirty="0" err="1">
                <a:solidFill>
                  <a:schemeClr val="tx1">
                    <a:lumMod val="85000"/>
                    <a:lumOff val="15000"/>
                  </a:schemeClr>
                </a:solidFill>
              </a:rPr>
              <a:t>Frances</a:t>
            </a:r>
            <a:r>
              <a:rPr lang="ru-RU" dirty="0">
                <a:solidFill>
                  <a:schemeClr val="tx1">
                    <a:lumMod val="85000"/>
                    <a:lumOff val="15000"/>
                  </a:schemeClr>
                </a:solidFill>
              </a:rPr>
              <a:t> </a:t>
            </a:r>
            <a:r>
              <a:rPr lang="ru-RU" dirty="0" err="1">
                <a:solidFill>
                  <a:schemeClr val="tx1">
                    <a:lumMod val="85000"/>
                    <a:lumOff val="15000"/>
                  </a:schemeClr>
                </a:solidFill>
              </a:rPr>
              <a:t>Lincoln</a:t>
            </a:r>
            <a:r>
              <a:rPr lang="ru-RU" dirty="0">
                <a:solidFill>
                  <a:schemeClr val="tx1">
                    <a:lumMod val="85000"/>
                    <a:lumOff val="15000"/>
                  </a:schemeClr>
                </a:solidFill>
              </a:rPr>
              <a:t>. 2010. 223pp. Ј16.99. </a:t>
            </a:r>
            <a:r>
              <a:rPr lang="ru-RU" dirty="0" err="1">
                <a:solidFill>
                  <a:schemeClr val="tx1">
                    <a:lumMod val="85000"/>
                    <a:lumOff val="15000"/>
                  </a:schemeClr>
                </a:solidFill>
              </a:rPr>
              <a:t>isbn</a:t>
            </a:r>
            <a:r>
              <a:rPr lang="ru-RU" dirty="0">
                <a:solidFill>
                  <a:schemeClr val="tx1">
                    <a:lumMod val="85000"/>
                    <a:lumOff val="15000"/>
                  </a:schemeClr>
                </a:solidFill>
              </a:rPr>
              <a:t> 978</a:t>
            </a:r>
            <a:r>
              <a:rPr lang="en-US" dirty="0">
                <a:solidFill>
                  <a:schemeClr val="tx1">
                    <a:lumMod val="85000"/>
                    <a:lumOff val="15000"/>
                  </a:schemeClr>
                </a:solidFill>
              </a:rPr>
              <a:t> </a:t>
            </a:r>
            <a:r>
              <a:rPr lang="ru-RU" dirty="0">
                <a:solidFill>
                  <a:schemeClr val="tx1">
                    <a:lumMod val="85000"/>
                    <a:lumOff val="15000"/>
                  </a:schemeClr>
                </a:solidFill>
              </a:rPr>
              <a:t>0</a:t>
            </a:r>
            <a:r>
              <a:rPr lang="en-US" dirty="0">
                <a:solidFill>
                  <a:schemeClr val="tx1">
                    <a:lumMod val="85000"/>
                    <a:lumOff val="15000"/>
                  </a:schemeClr>
                </a:solidFill>
              </a:rPr>
              <a:t> </a:t>
            </a:r>
            <a:r>
              <a:rPr lang="ru-RU" dirty="0">
                <a:solidFill>
                  <a:schemeClr val="tx1">
                    <a:lumMod val="85000"/>
                    <a:lumOff val="15000"/>
                  </a:schemeClr>
                </a:solidFill>
              </a:rPr>
              <a:t>71123</a:t>
            </a:r>
            <a:r>
              <a:rPr lang="en-US" dirty="0">
                <a:solidFill>
                  <a:schemeClr val="tx1">
                    <a:lumMod val="85000"/>
                    <a:lumOff val="15000"/>
                  </a:schemeClr>
                </a:solidFill>
              </a:rPr>
              <a:t> </a:t>
            </a:r>
            <a:r>
              <a:rPr lang="ru-RU" dirty="0">
                <a:solidFill>
                  <a:schemeClr val="tx1">
                    <a:lumMod val="85000"/>
                    <a:lumOff val="15000"/>
                  </a:schemeClr>
                </a:solidFill>
              </a:rPr>
              <a:t>040</a:t>
            </a:r>
            <a:r>
              <a:rPr lang="en-US" dirty="0">
                <a:solidFill>
                  <a:schemeClr val="tx1">
                    <a:lumMod val="85000"/>
                    <a:lumOff val="15000"/>
                  </a:schemeClr>
                </a:solidFill>
              </a:rPr>
              <a:t> </a:t>
            </a:r>
            <a:r>
              <a:rPr lang="ru-RU" dirty="0" smtClean="0">
                <a:solidFill>
                  <a:schemeClr val="tx1">
                    <a:lumMod val="85000"/>
                    <a:lumOff val="15000"/>
                  </a:schemeClr>
                </a:solidFill>
              </a:rPr>
              <a:t>8</a:t>
            </a:r>
            <a:r>
              <a:rPr lang="ru-RU" dirty="0">
                <a:solidFill>
                  <a:schemeClr val="tx1">
                    <a:lumMod val="85000"/>
                    <a:lumOff val="15000"/>
                  </a:schemeClr>
                </a:solidFill>
              </a:rPr>
              <a:t> </a:t>
            </a:r>
          </a:p>
        </p:txBody>
      </p:sp>
    </p:spTree>
    <p:extLst>
      <p:ext uri="{BB962C8B-B14F-4D97-AF65-F5344CB8AC3E}">
        <p14:creationId xmlns:p14="http://schemas.microsoft.com/office/powerpoint/2010/main" val="1972284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31</a:t>
            </a:fld>
            <a:endParaRPr lang="ru-RU" dirty="0"/>
          </a:p>
        </p:txBody>
      </p:sp>
      <p:sp>
        <p:nvSpPr>
          <p:cNvPr id="3" name="Текст 2"/>
          <p:cNvSpPr>
            <a:spLocks noGrp="1"/>
          </p:cNvSpPr>
          <p:nvPr>
            <p:ph type="body" idx="4294967295"/>
          </p:nvPr>
        </p:nvSpPr>
        <p:spPr>
          <a:xfrm>
            <a:off x="430213" y="188913"/>
            <a:ext cx="8713787" cy="6553200"/>
          </a:xfrm>
        </p:spPr>
        <p:txBody>
          <a:bodyPr>
            <a:normAutofit fontScale="70000" lnSpcReduction="20000"/>
          </a:bodyPr>
          <a:lstStyle/>
          <a:p>
            <a:pPr marL="0" indent="0">
              <a:spcBef>
                <a:spcPts val="1200"/>
              </a:spcBef>
              <a:buNone/>
            </a:pPr>
            <a:r>
              <a:rPr lang="ru-RU" dirty="0" smtClean="0">
                <a:solidFill>
                  <a:schemeClr val="tx1">
                    <a:lumMod val="85000"/>
                    <a:lumOff val="15000"/>
                  </a:schemeClr>
                </a:solidFill>
                <a:latin typeface="+mn-lt"/>
              </a:rPr>
              <a:t>1</a:t>
            </a:r>
            <a:r>
              <a:rPr lang="ru-RU" dirty="0">
                <a:solidFill>
                  <a:schemeClr val="tx1">
                    <a:lumMod val="85000"/>
                    <a:lumOff val="15000"/>
                  </a:schemeClr>
                </a:solidFill>
                <a:latin typeface="+mn-lt"/>
              </a:rPr>
              <a:t>. Алан Андерсон. После льда: жизнь, смерть и геополитика в новой Арктике.  Нью-Йорк: </a:t>
            </a:r>
            <a:r>
              <a:rPr lang="ru-RU" dirty="0" err="1">
                <a:solidFill>
                  <a:schemeClr val="tx1">
                    <a:lumMod val="85000"/>
                    <a:lumOff val="15000"/>
                  </a:schemeClr>
                </a:solidFill>
                <a:latin typeface="+mn-lt"/>
              </a:rPr>
              <a:t>Смитсоновские</a:t>
            </a:r>
            <a:r>
              <a:rPr lang="ru-RU" dirty="0">
                <a:solidFill>
                  <a:schemeClr val="tx1">
                    <a:lumMod val="85000"/>
                    <a:lumOff val="15000"/>
                  </a:schemeClr>
                </a:solidFill>
                <a:latin typeface="+mn-lt"/>
              </a:rPr>
              <a:t> книги. 2009. 298pp. </a:t>
            </a:r>
          </a:p>
          <a:p>
            <a:pPr marL="0" indent="0">
              <a:spcBef>
                <a:spcPts val="1200"/>
              </a:spcBef>
              <a:buNone/>
            </a:pPr>
            <a:r>
              <a:rPr lang="ru-RU" dirty="0">
                <a:solidFill>
                  <a:schemeClr val="tx1">
                    <a:lumMod val="85000"/>
                    <a:lumOff val="15000"/>
                  </a:schemeClr>
                </a:solidFill>
                <a:latin typeface="+mn-lt"/>
              </a:rPr>
              <a:t>2. Майкл </a:t>
            </a:r>
            <a:r>
              <a:rPr lang="ru-RU" dirty="0" err="1">
                <a:solidFill>
                  <a:schemeClr val="tx1">
                    <a:lumMod val="85000"/>
                    <a:lumOff val="15000"/>
                  </a:schemeClr>
                </a:solidFill>
                <a:latin typeface="+mn-lt"/>
              </a:rPr>
              <a:t>Байерс</a:t>
            </a:r>
            <a:r>
              <a:rPr lang="ru-RU" dirty="0">
                <a:solidFill>
                  <a:schemeClr val="tx1">
                    <a:lumMod val="85000"/>
                    <a:lumOff val="15000"/>
                  </a:schemeClr>
                </a:solidFill>
                <a:latin typeface="+mn-lt"/>
              </a:rPr>
              <a:t>. Кто владеет Арктикой? Понимание споров о суверенитете на Севере. Ванкувер: Дуглас и </a:t>
            </a:r>
            <a:r>
              <a:rPr lang="ru-RU" dirty="0" err="1">
                <a:solidFill>
                  <a:schemeClr val="tx1">
                    <a:lumMod val="85000"/>
                    <a:lumOff val="15000"/>
                  </a:schemeClr>
                </a:solidFill>
                <a:latin typeface="+mn-lt"/>
              </a:rPr>
              <a:t>Макинтайр</a:t>
            </a:r>
            <a:r>
              <a:rPr lang="ru-RU" dirty="0">
                <a:solidFill>
                  <a:schemeClr val="tx1">
                    <a:lumMod val="85000"/>
                    <a:lumOff val="15000"/>
                  </a:schemeClr>
                </a:solidFill>
                <a:latin typeface="+mn-lt"/>
              </a:rPr>
              <a:t>. 2009. 179с. </a:t>
            </a:r>
          </a:p>
          <a:p>
            <a:pPr marL="0" indent="0">
              <a:spcBef>
                <a:spcPts val="1200"/>
              </a:spcBef>
              <a:buNone/>
            </a:pPr>
            <a:r>
              <a:rPr lang="ru-RU" dirty="0">
                <a:solidFill>
                  <a:schemeClr val="tx1">
                    <a:lumMod val="85000"/>
                    <a:lumOff val="15000"/>
                  </a:schemeClr>
                </a:solidFill>
                <a:latin typeface="+mn-lt"/>
              </a:rPr>
              <a:t>3. Чарльз </a:t>
            </a:r>
            <a:r>
              <a:rPr lang="ru-RU" dirty="0" err="1">
                <a:solidFill>
                  <a:schemeClr val="tx1">
                    <a:lumMod val="85000"/>
                    <a:lumOff val="15000"/>
                  </a:schemeClr>
                </a:solidFill>
                <a:latin typeface="+mn-lt"/>
              </a:rPr>
              <a:t>Эммерсон</a:t>
            </a:r>
            <a:r>
              <a:rPr lang="ru-RU" dirty="0">
                <a:solidFill>
                  <a:schemeClr val="tx1">
                    <a:lumMod val="85000"/>
                    <a:lumOff val="15000"/>
                  </a:schemeClr>
                </a:solidFill>
                <a:latin typeface="+mn-lt"/>
              </a:rPr>
              <a:t>. Будущая история Арктики. Чарльз </a:t>
            </a:r>
            <a:r>
              <a:rPr lang="ru-RU" dirty="0" err="1">
                <a:solidFill>
                  <a:schemeClr val="tx1">
                    <a:lumMod val="85000"/>
                    <a:lumOff val="15000"/>
                  </a:schemeClr>
                </a:solidFill>
                <a:latin typeface="+mn-lt"/>
              </a:rPr>
              <a:t>Эммерсон</a:t>
            </a:r>
            <a:r>
              <a:rPr lang="ru-RU" dirty="0">
                <a:solidFill>
                  <a:schemeClr val="tx1">
                    <a:lumMod val="85000"/>
                    <a:lumOff val="15000"/>
                  </a:schemeClr>
                </a:solidFill>
                <a:latin typeface="+mn-lt"/>
              </a:rPr>
              <a:t>. Лондон:  </a:t>
            </a:r>
            <a:r>
              <a:rPr lang="ru-RU" dirty="0" err="1">
                <a:solidFill>
                  <a:schemeClr val="tx1">
                    <a:lumMod val="85000"/>
                    <a:lumOff val="15000"/>
                  </a:schemeClr>
                </a:solidFill>
                <a:latin typeface="+mn-lt"/>
              </a:rPr>
              <a:t>Бодли</a:t>
            </a:r>
            <a:r>
              <a:rPr lang="ru-RU" dirty="0">
                <a:solidFill>
                  <a:schemeClr val="tx1">
                    <a:lumMod val="85000"/>
                    <a:lumOff val="15000"/>
                  </a:schemeClr>
                </a:solidFill>
                <a:latin typeface="+mn-lt"/>
              </a:rPr>
              <a:t>. 2010. 419 с. </a:t>
            </a:r>
          </a:p>
          <a:p>
            <a:pPr marL="0" indent="0">
              <a:spcBef>
                <a:spcPts val="1200"/>
              </a:spcBef>
              <a:buNone/>
            </a:pPr>
            <a:r>
              <a:rPr lang="ru-RU" dirty="0">
                <a:solidFill>
                  <a:schemeClr val="tx1">
                    <a:lumMod val="85000"/>
                    <a:lumOff val="15000"/>
                  </a:schemeClr>
                </a:solidFill>
                <a:latin typeface="+mn-lt"/>
              </a:rPr>
              <a:t>4. Дэвид </a:t>
            </a:r>
            <a:r>
              <a:rPr lang="ru-RU" dirty="0" err="1">
                <a:solidFill>
                  <a:schemeClr val="tx1">
                    <a:lumMod val="85000"/>
                    <a:lumOff val="15000"/>
                  </a:schemeClr>
                </a:solidFill>
                <a:latin typeface="+mn-lt"/>
              </a:rPr>
              <a:t>Фэрхолл</a:t>
            </a:r>
            <a:r>
              <a:rPr lang="ru-RU" dirty="0">
                <a:solidFill>
                  <a:schemeClr val="tx1">
                    <a:lumMod val="85000"/>
                    <a:lumOff val="15000"/>
                  </a:schemeClr>
                </a:solidFill>
                <a:latin typeface="+mn-lt"/>
              </a:rPr>
              <a:t>. Холодная война: конфликт в арктических водах. Лондон и Нью-Йорк: И. Б. </a:t>
            </a:r>
            <a:r>
              <a:rPr lang="ru-RU" dirty="0" err="1">
                <a:solidFill>
                  <a:schemeClr val="tx1">
                    <a:lumMod val="85000"/>
                    <a:lumOff val="15000"/>
                  </a:schemeClr>
                </a:solidFill>
                <a:latin typeface="+mn-lt"/>
              </a:rPr>
              <a:t>Таурис</a:t>
            </a:r>
            <a:r>
              <a:rPr lang="ru-RU" dirty="0">
                <a:solidFill>
                  <a:schemeClr val="tx1">
                    <a:lumMod val="85000"/>
                    <a:lumOff val="15000"/>
                  </a:schemeClr>
                </a:solidFill>
                <a:latin typeface="+mn-lt"/>
              </a:rPr>
              <a:t>. 2010. 220pp. </a:t>
            </a:r>
          </a:p>
          <a:p>
            <a:pPr marL="0" indent="0">
              <a:spcBef>
                <a:spcPts val="1200"/>
              </a:spcBef>
              <a:buNone/>
            </a:pPr>
            <a:r>
              <a:rPr lang="ru-RU" dirty="0">
                <a:solidFill>
                  <a:schemeClr val="tx1">
                    <a:lumMod val="85000"/>
                    <a:lumOff val="15000"/>
                  </a:schemeClr>
                </a:solidFill>
                <a:latin typeface="+mn-lt"/>
              </a:rPr>
              <a:t>5. </a:t>
            </a:r>
            <a:r>
              <a:rPr lang="ru-RU" dirty="0" err="1">
                <a:solidFill>
                  <a:schemeClr val="tx1">
                    <a:lumMod val="85000"/>
                    <a:lumOff val="15000"/>
                  </a:schemeClr>
                </a:solidFill>
                <a:latin typeface="+mn-lt"/>
              </a:rPr>
              <a:t>Шелаг</a:t>
            </a:r>
            <a:r>
              <a:rPr lang="ru-RU" dirty="0">
                <a:solidFill>
                  <a:schemeClr val="tx1">
                    <a:lumMod val="85000"/>
                    <a:lumOff val="15000"/>
                  </a:schemeClr>
                </a:solidFill>
                <a:latin typeface="+mn-lt"/>
              </a:rPr>
              <a:t> Д. Грант. Полярный императив: история суверенитета Арктики в Северной Америке. Ванкувер: Дуглас и </a:t>
            </a:r>
            <a:r>
              <a:rPr lang="ru-RU" dirty="0" err="1">
                <a:solidFill>
                  <a:schemeClr val="tx1">
                    <a:lumMod val="85000"/>
                    <a:lumOff val="15000"/>
                  </a:schemeClr>
                </a:solidFill>
                <a:latin typeface="+mn-lt"/>
              </a:rPr>
              <a:t>Макинтайр</a:t>
            </a:r>
            <a:r>
              <a:rPr lang="ru-RU" dirty="0">
                <a:solidFill>
                  <a:schemeClr val="tx1">
                    <a:lumMod val="85000"/>
                    <a:lumOff val="15000"/>
                  </a:schemeClr>
                </a:solidFill>
                <a:latin typeface="+mn-lt"/>
              </a:rPr>
              <a:t>. 2010. 540 стр. </a:t>
            </a:r>
          </a:p>
          <a:p>
            <a:pPr marL="0" indent="0">
              <a:spcBef>
                <a:spcPts val="1200"/>
              </a:spcBef>
              <a:buNone/>
            </a:pPr>
            <a:r>
              <a:rPr lang="ru-RU" dirty="0">
                <a:solidFill>
                  <a:schemeClr val="tx1">
                    <a:lumMod val="85000"/>
                    <a:lumOff val="15000"/>
                  </a:schemeClr>
                </a:solidFill>
                <a:latin typeface="+mn-lt"/>
              </a:rPr>
              <a:t>6. Роджер </a:t>
            </a:r>
            <a:r>
              <a:rPr lang="ru-RU" dirty="0" err="1">
                <a:solidFill>
                  <a:schemeClr val="tx1">
                    <a:lumMod val="85000"/>
                    <a:lumOff val="15000"/>
                  </a:schemeClr>
                </a:solidFill>
                <a:latin typeface="+mn-lt"/>
              </a:rPr>
              <a:t>Ховар</a:t>
            </a:r>
            <a:r>
              <a:rPr lang="ru-RU" dirty="0">
                <a:solidFill>
                  <a:schemeClr val="tx1">
                    <a:lumMod val="85000"/>
                    <a:lumOff val="15000"/>
                  </a:schemeClr>
                </a:solidFill>
                <a:latin typeface="+mn-lt"/>
              </a:rPr>
              <a:t>. Арктическая золотая лихорадка: новая гонка для завтрашних природных ресурсов. Лондон и Нью-Йорк: Континуум. 2009. 259pp. </a:t>
            </a:r>
          </a:p>
          <a:p>
            <a:pPr marL="0" indent="0">
              <a:spcBef>
                <a:spcPts val="1200"/>
              </a:spcBef>
              <a:buNone/>
            </a:pPr>
            <a:r>
              <a:rPr lang="ru-RU" dirty="0">
                <a:solidFill>
                  <a:schemeClr val="tx1">
                    <a:lumMod val="85000"/>
                    <a:lumOff val="15000"/>
                  </a:schemeClr>
                </a:solidFill>
                <a:latin typeface="+mn-lt"/>
              </a:rPr>
              <a:t>7. Ричард </a:t>
            </a:r>
            <a:r>
              <a:rPr lang="ru-RU" dirty="0" err="1">
                <a:solidFill>
                  <a:schemeClr val="tx1">
                    <a:lumMod val="85000"/>
                    <a:lumOff val="15000"/>
                  </a:schemeClr>
                </a:solidFill>
                <a:latin typeface="+mn-lt"/>
              </a:rPr>
              <a:t>Сейл</a:t>
            </a:r>
            <a:r>
              <a:rPr lang="ru-RU" dirty="0">
                <a:solidFill>
                  <a:schemeClr val="tx1">
                    <a:lumMod val="85000"/>
                    <a:lumOff val="15000"/>
                  </a:schemeClr>
                </a:solidFill>
                <a:latin typeface="+mn-lt"/>
              </a:rPr>
              <a:t> и Евгений Потапов. Борьба за Арктику: собственность, эксплуатация и конфликты на Крайнем Севере. Лондон: </a:t>
            </a:r>
            <a:r>
              <a:rPr lang="ru-RU" dirty="0" err="1">
                <a:solidFill>
                  <a:schemeClr val="tx1">
                    <a:lumMod val="85000"/>
                    <a:lumOff val="15000"/>
                  </a:schemeClr>
                </a:solidFill>
                <a:latin typeface="+mn-lt"/>
              </a:rPr>
              <a:t>Фрэнсис</a:t>
            </a:r>
            <a:r>
              <a:rPr lang="ru-RU" dirty="0">
                <a:solidFill>
                  <a:schemeClr val="tx1">
                    <a:lumMod val="85000"/>
                    <a:lumOff val="15000"/>
                  </a:schemeClr>
                </a:solidFill>
                <a:latin typeface="+mn-lt"/>
              </a:rPr>
              <a:t> Линкольн. 2010. 223pp. </a:t>
            </a:r>
          </a:p>
          <a:p>
            <a:pPr marL="0" indent="0">
              <a:spcBef>
                <a:spcPts val="1200"/>
              </a:spcBef>
              <a:buNone/>
            </a:pPr>
            <a:r>
              <a:rPr lang="ru-RU" dirty="0">
                <a:solidFill>
                  <a:schemeClr val="tx1">
                    <a:lumMod val="85000"/>
                    <a:lumOff val="15000"/>
                  </a:schemeClr>
                </a:solidFill>
                <a:latin typeface="+mn-lt"/>
              </a:rPr>
              <a:t>8. В.Н. КОНЫШЕВ, А.А. СЕРГУНИН. Арктика в международной политике: сотрудничество или соперничество? Под ред. И.В. ПРОКОФЬЕВА. Москва, Российский институт стратегических исследований, 2011, 194 с. </a:t>
            </a:r>
          </a:p>
          <a:p>
            <a:pPr marL="0" indent="0">
              <a:spcBef>
                <a:spcPts val="1200"/>
              </a:spcBef>
              <a:buNone/>
            </a:pPr>
            <a:r>
              <a:rPr lang="ru-RU" dirty="0">
                <a:solidFill>
                  <a:schemeClr val="tx1">
                    <a:lumMod val="85000"/>
                    <a:lumOff val="15000"/>
                  </a:schemeClr>
                </a:solidFill>
                <a:latin typeface="+mn-lt"/>
              </a:rPr>
              <a:t>9. </a:t>
            </a:r>
            <a:r>
              <a:rPr lang="ru-RU" dirty="0" err="1">
                <a:solidFill>
                  <a:schemeClr val="tx1">
                    <a:lumMod val="85000"/>
                    <a:lumOff val="15000"/>
                  </a:schemeClr>
                </a:solidFill>
                <a:latin typeface="+mn-lt"/>
              </a:rPr>
              <a:t>Половинкин</a:t>
            </a:r>
            <a:r>
              <a:rPr lang="ru-RU" dirty="0">
                <a:solidFill>
                  <a:schemeClr val="tx1">
                    <a:lumMod val="85000"/>
                    <a:lumOff val="15000"/>
                  </a:schemeClr>
                </a:solidFill>
                <a:latin typeface="+mn-lt"/>
              </a:rPr>
              <a:t> В. Н., Фомичев А. Б., </a:t>
            </a:r>
            <a:r>
              <a:rPr lang="ru-RU" dirty="0" err="1">
                <a:solidFill>
                  <a:schemeClr val="tx1">
                    <a:lumMod val="85000"/>
                    <a:lumOff val="15000"/>
                  </a:schemeClr>
                </a:solidFill>
                <a:latin typeface="+mn-lt"/>
              </a:rPr>
              <a:t>Таратонов</a:t>
            </a:r>
            <a:r>
              <a:rPr lang="ru-RU" dirty="0">
                <a:solidFill>
                  <a:schemeClr val="tx1">
                    <a:lumMod val="85000"/>
                    <a:lumOff val="15000"/>
                  </a:schemeClr>
                </a:solidFill>
                <a:latin typeface="+mn-lt"/>
              </a:rPr>
              <a:t> Ю. </a:t>
            </a:r>
            <a:r>
              <a:rPr lang="ru-RU" dirty="0" err="1">
                <a:solidFill>
                  <a:schemeClr val="tx1">
                    <a:lumMod val="85000"/>
                    <a:lumOff val="15000"/>
                  </a:schemeClr>
                </a:solidFill>
                <a:latin typeface="+mn-lt"/>
              </a:rPr>
              <a:t>Н.Русский</a:t>
            </a:r>
            <a:r>
              <a:rPr lang="ru-RU" dirty="0">
                <a:solidFill>
                  <a:schemeClr val="tx1">
                    <a:lumMod val="85000"/>
                    <a:lumOff val="15000"/>
                  </a:schemeClr>
                </a:solidFill>
                <a:latin typeface="+mn-lt"/>
              </a:rPr>
              <a:t> Север – прошлое, настоящее, будущее. – СПб.: Северная верфь, 2012. – 212 с.</a:t>
            </a:r>
          </a:p>
          <a:p>
            <a:pPr marL="0" indent="0">
              <a:spcBef>
                <a:spcPts val="1200"/>
              </a:spcBef>
              <a:buNone/>
            </a:pPr>
            <a:r>
              <a:rPr lang="ru-RU" dirty="0">
                <a:solidFill>
                  <a:schemeClr val="tx1">
                    <a:lumMod val="85000"/>
                    <a:lumOff val="15000"/>
                  </a:schemeClr>
                </a:solidFill>
                <a:latin typeface="+mn-lt"/>
              </a:rPr>
              <a:t>10. </a:t>
            </a:r>
            <a:r>
              <a:rPr lang="ru-RU" dirty="0" err="1">
                <a:solidFill>
                  <a:schemeClr val="tx1">
                    <a:lumMod val="85000"/>
                    <a:lumOff val="15000"/>
                  </a:schemeClr>
                </a:solidFill>
                <a:latin typeface="+mn-lt"/>
              </a:rPr>
              <a:t>Половинкин</a:t>
            </a:r>
            <a:r>
              <a:rPr lang="ru-RU" dirty="0">
                <a:solidFill>
                  <a:schemeClr val="tx1">
                    <a:lumMod val="85000"/>
                    <a:lumOff val="15000"/>
                  </a:schemeClr>
                </a:solidFill>
                <a:latin typeface="+mn-lt"/>
              </a:rPr>
              <a:t> В. Н., Фомичев А. Б. Русский Север. – СПб.: АИР, 2013. – 343с</a:t>
            </a:r>
            <a:r>
              <a:rPr lang="ru-RU" dirty="0" smtClean="0">
                <a:solidFill>
                  <a:schemeClr val="tx1">
                    <a:lumMod val="85000"/>
                    <a:lumOff val="15000"/>
                  </a:schemeClr>
                </a:solidFill>
                <a:latin typeface="+mn-lt"/>
              </a:rPr>
              <a:t>.</a:t>
            </a:r>
            <a:endParaRPr lang="ru-RU" dirty="0">
              <a:solidFill>
                <a:schemeClr val="tx1">
                  <a:lumMod val="85000"/>
                  <a:lumOff val="15000"/>
                </a:schemeClr>
              </a:solidFill>
              <a:latin typeface="+mn-lt"/>
            </a:endParaRPr>
          </a:p>
        </p:txBody>
      </p:sp>
    </p:spTree>
    <p:extLst>
      <p:ext uri="{BB962C8B-B14F-4D97-AF65-F5344CB8AC3E}">
        <p14:creationId xmlns:p14="http://schemas.microsoft.com/office/powerpoint/2010/main" val="2852455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32</a:t>
            </a:fld>
            <a:endParaRPr lang="ru-RU" dirty="0"/>
          </a:p>
        </p:txBody>
      </p:sp>
      <p:sp>
        <p:nvSpPr>
          <p:cNvPr id="3" name="Текст 2"/>
          <p:cNvSpPr>
            <a:spLocks noGrp="1"/>
          </p:cNvSpPr>
          <p:nvPr>
            <p:ph type="body" idx="4294967295"/>
          </p:nvPr>
        </p:nvSpPr>
        <p:spPr>
          <a:xfrm>
            <a:off x="467544" y="188913"/>
            <a:ext cx="8317681" cy="6480175"/>
          </a:xfrm>
        </p:spPr>
        <p:txBody>
          <a:bodyPr>
            <a:normAutofit fontScale="55000" lnSpcReduction="20000"/>
          </a:bodyPr>
          <a:lstStyle/>
          <a:p>
            <a:pPr marL="444500" indent="-444500">
              <a:buNone/>
            </a:pPr>
            <a:r>
              <a:rPr lang="ru-RU" dirty="0">
                <a:solidFill>
                  <a:schemeClr val="tx1">
                    <a:lumMod val="85000"/>
                    <a:lumOff val="15000"/>
                  </a:schemeClr>
                </a:solidFill>
                <a:latin typeface="+mn-lt"/>
              </a:rPr>
              <a:t>Обзор семи новейших научных трудов по проблемам Заполярья, подготовил один из самых авторитетных американских экспертов в области международного управления в Арктике Оран Р. Янг для британского журнала «</a:t>
            </a:r>
            <a:r>
              <a:rPr lang="ru-RU" dirty="0" err="1">
                <a:solidFill>
                  <a:schemeClr val="tx1">
                    <a:lumMod val="85000"/>
                    <a:lumOff val="15000"/>
                  </a:schemeClr>
                </a:solidFill>
                <a:latin typeface="+mn-lt"/>
              </a:rPr>
              <a:t>International</a:t>
            </a:r>
            <a:r>
              <a:rPr lang="ru-RU" dirty="0">
                <a:solidFill>
                  <a:schemeClr val="tx1">
                    <a:lumMod val="85000"/>
                    <a:lumOff val="15000"/>
                  </a:schemeClr>
                </a:solidFill>
                <a:latin typeface="+mn-lt"/>
              </a:rPr>
              <a:t> </a:t>
            </a:r>
            <a:r>
              <a:rPr lang="ru-RU" dirty="0" err="1">
                <a:solidFill>
                  <a:schemeClr val="tx1">
                    <a:lumMod val="85000"/>
                    <a:lumOff val="15000"/>
                  </a:schemeClr>
                </a:solidFill>
                <a:latin typeface="+mn-lt"/>
              </a:rPr>
              <a:t>Affairs</a:t>
            </a:r>
            <a:r>
              <a:rPr lang="ru-RU" dirty="0">
                <a:solidFill>
                  <a:schemeClr val="tx1">
                    <a:lumMod val="85000"/>
                    <a:lumOff val="15000"/>
                  </a:schemeClr>
                </a:solidFill>
                <a:latin typeface="+mn-lt"/>
              </a:rPr>
              <a:t>».  </a:t>
            </a:r>
          </a:p>
          <a:p>
            <a:pPr marL="444500" indent="-444500">
              <a:buNone/>
            </a:pPr>
            <a:r>
              <a:rPr lang="ru-RU" dirty="0">
                <a:solidFill>
                  <a:schemeClr val="tx1">
                    <a:lumMod val="85000"/>
                    <a:lumOff val="15000"/>
                  </a:schemeClr>
                </a:solidFill>
                <a:latin typeface="+mn-lt"/>
              </a:rPr>
              <a:t> </a:t>
            </a:r>
          </a:p>
          <a:p>
            <a:pPr marL="444500" indent="-444500">
              <a:buNone/>
            </a:pPr>
            <a:r>
              <a:rPr lang="ru-RU" dirty="0">
                <a:solidFill>
                  <a:schemeClr val="tx1">
                    <a:lumMod val="85000"/>
                    <a:lumOff val="15000"/>
                  </a:schemeClr>
                </a:solidFill>
                <a:latin typeface="+mn-lt"/>
              </a:rPr>
              <a:t>Выводы Орана Р. Янга. Авторы почти всех книг пытаются привлечь внимание читателей провокационными заявлениями о начале «схватки за Арктику» (</a:t>
            </a:r>
            <a:r>
              <a:rPr lang="ru-RU" dirty="0" err="1">
                <a:solidFill>
                  <a:schemeClr val="tx1">
                    <a:lumMod val="85000"/>
                    <a:lumOff val="15000"/>
                  </a:schemeClr>
                </a:solidFill>
                <a:latin typeface="+mn-lt"/>
              </a:rPr>
              <a:t>Sale</a:t>
            </a:r>
            <a:r>
              <a:rPr lang="ru-RU" dirty="0">
                <a:solidFill>
                  <a:schemeClr val="tx1">
                    <a:lumMod val="85000"/>
                    <a:lumOff val="15000"/>
                  </a:schemeClr>
                </a:solidFill>
                <a:latin typeface="+mn-lt"/>
              </a:rPr>
              <a:t>, </a:t>
            </a:r>
            <a:r>
              <a:rPr lang="ru-RU" dirty="0" err="1">
                <a:solidFill>
                  <a:schemeClr val="tx1">
                    <a:lumMod val="85000"/>
                    <a:lumOff val="15000"/>
                  </a:schemeClr>
                </a:solidFill>
                <a:latin typeface="+mn-lt"/>
              </a:rPr>
              <a:t>Potapov</a:t>
            </a:r>
            <a:r>
              <a:rPr lang="ru-RU" dirty="0">
                <a:solidFill>
                  <a:schemeClr val="tx1">
                    <a:lumMod val="85000"/>
                    <a:lumOff val="15000"/>
                  </a:schemeClr>
                </a:solidFill>
                <a:latin typeface="+mn-lt"/>
              </a:rPr>
              <a:t>); о «войнах за ресурсы», которые могут разразиться в этом регионе (</a:t>
            </a:r>
            <a:r>
              <a:rPr lang="ru-RU" dirty="0" err="1">
                <a:solidFill>
                  <a:schemeClr val="tx1">
                    <a:lumMod val="85000"/>
                    <a:lumOff val="15000"/>
                  </a:schemeClr>
                </a:solidFill>
                <a:latin typeface="+mn-lt"/>
              </a:rPr>
              <a:t>Howard</a:t>
            </a:r>
            <a:r>
              <a:rPr lang="ru-RU" dirty="0">
                <a:solidFill>
                  <a:schemeClr val="tx1">
                    <a:lumMod val="85000"/>
                    <a:lumOff val="15000"/>
                  </a:schemeClr>
                </a:solidFill>
                <a:latin typeface="+mn-lt"/>
              </a:rPr>
              <a:t>); об «Арктике как поле битвы» (</a:t>
            </a:r>
            <a:r>
              <a:rPr lang="ru-RU" dirty="0" err="1">
                <a:solidFill>
                  <a:schemeClr val="tx1">
                    <a:lumMod val="85000"/>
                    <a:lumOff val="15000"/>
                  </a:schemeClr>
                </a:solidFill>
                <a:latin typeface="+mn-lt"/>
              </a:rPr>
              <a:t>Emmerson</a:t>
            </a:r>
            <a:r>
              <a:rPr lang="ru-RU" dirty="0">
                <a:solidFill>
                  <a:schemeClr val="tx1">
                    <a:lumMod val="85000"/>
                    <a:lumOff val="15000"/>
                  </a:schemeClr>
                </a:solidFill>
                <a:latin typeface="+mn-lt"/>
              </a:rPr>
              <a:t>); о серьезных столкновениях по вопросу о том, «кому принадлежит Арктика» (</a:t>
            </a:r>
            <a:r>
              <a:rPr lang="ru-RU" dirty="0" err="1">
                <a:solidFill>
                  <a:schemeClr val="tx1">
                    <a:lumMod val="85000"/>
                    <a:lumOff val="15000"/>
                  </a:schemeClr>
                </a:solidFill>
                <a:latin typeface="+mn-lt"/>
              </a:rPr>
              <a:t>Byers</a:t>
            </a:r>
            <a:r>
              <a:rPr lang="ru-RU" dirty="0">
                <a:solidFill>
                  <a:schemeClr val="tx1">
                    <a:lumMod val="85000"/>
                    <a:lumOff val="15000"/>
                  </a:schemeClr>
                </a:solidFill>
                <a:latin typeface="+mn-lt"/>
              </a:rPr>
              <a:t>); о возможном начале «большой игры», в которой судьбу региона будут решать глобальные геополитические силы; и о вероятности начала новой «холодной войны» в Арктике</a:t>
            </a:r>
          </a:p>
          <a:p>
            <a:pPr marL="444500" indent="-444500">
              <a:buNone/>
            </a:pPr>
            <a:r>
              <a:rPr lang="ru-RU" dirty="0">
                <a:solidFill>
                  <a:schemeClr val="tx1">
                    <a:lumMod val="85000"/>
                    <a:lumOff val="15000"/>
                  </a:schemeClr>
                </a:solidFill>
                <a:latin typeface="+mn-lt"/>
              </a:rPr>
              <a:t> </a:t>
            </a:r>
          </a:p>
          <a:p>
            <a:pPr marL="444500" indent="-444500">
              <a:buNone/>
            </a:pPr>
            <a:r>
              <a:rPr lang="ru-RU" dirty="0">
                <a:solidFill>
                  <a:schemeClr val="tx1">
                    <a:lumMod val="85000"/>
                    <a:lumOff val="15000"/>
                  </a:schemeClr>
                </a:solidFill>
                <a:latin typeface="+mn-lt"/>
              </a:rPr>
              <a:t>Арктика сегодня стоит на историческом поворотном моменте. Это может перерасти в живой пример для воздействия беспрепятственного изменения климата и разрушений, связанных с грабительским извлечением ресурсов.</a:t>
            </a:r>
          </a:p>
          <a:p>
            <a:pPr marL="444500" indent="-444500">
              <a:buNone/>
            </a:pPr>
            <a:r>
              <a:rPr lang="ru-RU" dirty="0">
                <a:solidFill>
                  <a:schemeClr val="tx1">
                    <a:lumMod val="85000"/>
                    <a:lumOff val="15000"/>
                  </a:schemeClr>
                </a:solidFill>
                <a:latin typeface="+mn-lt"/>
              </a:rPr>
              <a:t>«Если человечество не может сотрудничать в Арктике, оно не может нигде сотрудничать»</a:t>
            </a:r>
          </a:p>
          <a:p>
            <a:pPr marL="444500" indent="-444500">
              <a:buNone/>
            </a:pPr>
            <a:r>
              <a:rPr lang="ru-RU" dirty="0">
                <a:solidFill>
                  <a:schemeClr val="tx1">
                    <a:lumMod val="85000"/>
                    <a:lumOff val="15000"/>
                  </a:schemeClr>
                </a:solidFill>
                <a:latin typeface="+mn-lt"/>
              </a:rPr>
              <a:t>Популярные ответы по арктическим вопросам юрисдикции регулярно выражаются в терминах провокационных фраз, как вышеупомянутые, «кто владеет Арктикой» или «использовать ее или потерять ее».</a:t>
            </a:r>
          </a:p>
          <a:p>
            <a:pPr marL="444500" indent="-444500">
              <a:buNone/>
            </a:pPr>
            <a:r>
              <a:rPr lang="ru-RU" dirty="0">
                <a:solidFill>
                  <a:schemeClr val="tx1">
                    <a:lumMod val="85000"/>
                    <a:lumOff val="15000"/>
                  </a:schemeClr>
                </a:solidFill>
                <a:latin typeface="+mn-lt"/>
              </a:rPr>
              <a:t>Однако при более детальном рассмотрении оказывается, что в этих трудах почти не содержится </a:t>
            </a:r>
            <a:r>
              <a:rPr lang="ru-RU" b="1" dirty="0">
                <a:solidFill>
                  <a:schemeClr val="tx1">
                    <a:lumMod val="85000"/>
                    <a:lumOff val="15000"/>
                  </a:schemeClr>
                </a:solidFill>
                <a:latin typeface="+mn-lt"/>
              </a:rPr>
              <a:t>аргументов</a:t>
            </a:r>
            <a:r>
              <a:rPr lang="ru-RU" dirty="0">
                <a:solidFill>
                  <a:schemeClr val="tx1">
                    <a:lumMod val="85000"/>
                    <a:lumOff val="15000"/>
                  </a:schemeClr>
                </a:solidFill>
                <a:latin typeface="+mn-lt"/>
              </a:rPr>
              <a:t> в пользу восприятия Арктического региона как «источника экономических возможностей и политических конфликтов» (</a:t>
            </a:r>
            <a:r>
              <a:rPr lang="ru-RU" dirty="0" err="1">
                <a:solidFill>
                  <a:schemeClr val="tx1">
                    <a:lumMod val="85000"/>
                    <a:lumOff val="15000"/>
                  </a:schemeClr>
                </a:solidFill>
                <a:latin typeface="+mn-lt"/>
              </a:rPr>
              <a:t>Fairhall</a:t>
            </a:r>
            <a:r>
              <a:rPr lang="ru-RU" dirty="0">
                <a:solidFill>
                  <a:schemeClr val="tx1">
                    <a:lumMod val="85000"/>
                    <a:lumOff val="15000"/>
                  </a:schemeClr>
                </a:solidFill>
                <a:latin typeface="+mn-lt"/>
              </a:rPr>
              <a:t>, p. </a:t>
            </a:r>
            <a:r>
              <a:rPr lang="ru-RU" dirty="0" err="1">
                <a:solidFill>
                  <a:schemeClr val="tx1">
                    <a:lumMod val="85000"/>
                    <a:lumOff val="15000"/>
                  </a:schemeClr>
                </a:solidFill>
                <a:latin typeface="+mn-lt"/>
              </a:rPr>
              <a:t>xviii</a:t>
            </a:r>
            <a:r>
              <a:rPr lang="ru-RU" dirty="0">
                <a:solidFill>
                  <a:schemeClr val="tx1">
                    <a:lumMod val="85000"/>
                    <a:lumOff val="15000"/>
                  </a:schemeClr>
                </a:solidFill>
                <a:latin typeface="+mn-lt"/>
              </a:rPr>
              <a:t>), которые неизбежно перерастут в вооруженные столкновения в обозримом будущем. Более того, приводимые авторами факты говорят обратное.</a:t>
            </a:r>
          </a:p>
          <a:p>
            <a:pPr marL="444500" indent="-444500">
              <a:buNone/>
            </a:pPr>
            <a:r>
              <a:rPr lang="ru-RU" dirty="0">
                <a:solidFill>
                  <a:schemeClr val="tx1">
                    <a:lumMod val="85000"/>
                    <a:lumOff val="15000"/>
                  </a:schemeClr>
                </a:solidFill>
                <a:latin typeface="+mn-lt"/>
              </a:rPr>
              <a:t> </a:t>
            </a:r>
          </a:p>
          <a:p>
            <a:pPr marL="444500" indent="-444500">
              <a:buNone/>
            </a:pPr>
            <a:r>
              <a:rPr lang="ru-RU" i="1" dirty="0">
                <a:solidFill>
                  <a:schemeClr val="tx1">
                    <a:lumMod val="85000"/>
                    <a:lumOff val="15000"/>
                  </a:schemeClr>
                </a:solidFill>
                <a:latin typeface="+mn-lt"/>
              </a:rPr>
              <a:t>Выяснение р</a:t>
            </a:r>
            <a:r>
              <a:rPr lang="ru-RU" dirty="0">
                <a:solidFill>
                  <a:schemeClr val="tx1">
                    <a:lumMod val="85000"/>
                    <a:lumOff val="15000"/>
                  </a:schemeClr>
                </a:solidFill>
                <a:latin typeface="+mn-lt"/>
              </a:rPr>
              <a:t>еальных источников конфликта в Арктике и каким образом заинтересованные стороны стремятся к их решению мы проводим, анализируя  следующие вопросы.</a:t>
            </a:r>
          </a:p>
          <a:p>
            <a:pPr marL="444500" indent="-444500">
              <a:buNone/>
            </a:pPr>
            <a:r>
              <a:rPr lang="ru-RU" b="1" i="1" dirty="0">
                <a:solidFill>
                  <a:schemeClr val="tx1">
                    <a:lumMod val="85000"/>
                    <a:lumOff val="15000"/>
                  </a:schemeClr>
                </a:solidFill>
                <a:latin typeface="+mn-lt"/>
              </a:rPr>
              <a:t>1.</a:t>
            </a:r>
            <a:r>
              <a:rPr lang="ru-RU" dirty="0">
                <a:solidFill>
                  <a:schemeClr val="tx1">
                    <a:lumMod val="85000"/>
                    <a:lumOff val="15000"/>
                  </a:schemeClr>
                </a:solidFill>
                <a:latin typeface="+mn-lt"/>
              </a:rPr>
              <a:t> </a:t>
            </a:r>
            <a:r>
              <a:rPr lang="ru-RU" b="1" i="1" dirty="0">
                <a:solidFill>
                  <a:schemeClr val="tx1">
                    <a:lumMod val="85000"/>
                    <a:lumOff val="15000"/>
                  </a:schemeClr>
                </a:solidFill>
                <a:latin typeface="+mn-lt"/>
              </a:rPr>
              <a:t>Вопросы юрисдикции между прибрежными арктическими государствами.</a:t>
            </a:r>
            <a:endParaRPr lang="ru-RU" dirty="0">
              <a:solidFill>
                <a:schemeClr val="tx1">
                  <a:lumMod val="85000"/>
                  <a:lumOff val="15000"/>
                </a:schemeClr>
              </a:solidFill>
              <a:latin typeface="+mn-lt"/>
            </a:endParaRPr>
          </a:p>
          <a:p>
            <a:pPr marL="444500" indent="-444500">
              <a:buNone/>
            </a:pPr>
            <a:r>
              <a:rPr lang="ru-RU" b="1" i="1" dirty="0">
                <a:solidFill>
                  <a:schemeClr val="tx1">
                    <a:lumMod val="85000"/>
                    <a:lumOff val="15000"/>
                  </a:schemeClr>
                </a:solidFill>
                <a:latin typeface="+mn-lt"/>
              </a:rPr>
              <a:t>2. Вопросы юрисдикции </a:t>
            </a:r>
            <a:r>
              <a:rPr lang="ru-RU" i="1" dirty="0">
                <a:solidFill>
                  <a:schemeClr val="tx1">
                    <a:lumMod val="85000"/>
                    <a:lumOff val="15000"/>
                  </a:schemeClr>
                </a:solidFill>
                <a:latin typeface="+mn-lt"/>
              </a:rPr>
              <a:t>между странами, имеющими территории за Полярным кругом</a:t>
            </a:r>
            <a:endParaRPr lang="ru-RU" dirty="0">
              <a:solidFill>
                <a:schemeClr val="tx1">
                  <a:lumMod val="85000"/>
                  <a:lumOff val="15000"/>
                </a:schemeClr>
              </a:solidFill>
              <a:latin typeface="+mn-lt"/>
            </a:endParaRPr>
          </a:p>
          <a:p>
            <a:pPr marL="444500" indent="-444500">
              <a:buNone/>
            </a:pPr>
            <a:r>
              <a:rPr lang="ru-RU" b="1" i="1" dirty="0">
                <a:solidFill>
                  <a:schemeClr val="tx1">
                    <a:lumMod val="85000"/>
                    <a:lumOff val="15000"/>
                  </a:schemeClr>
                </a:solidFill>
                <a:latin typeface="+mn-lt"/>
              </a:rPr>
              <a:t>3. Отношения между арктическими государствами </a:t>
            </a:r>
            <a:r>
              <a:rPr lang="ru-RU" dirty="0">
                <a:solidFill>
                  <a:schemeClr val="tx1">
                    <a:lumMod val="85000"/>
                    <a:lumOff val="15000"/>
                  </a:schemeClr>
                </a:solidFill>
                <a:latin typeface="+mn-lt"/>
              </a:rPr>
              <a:t>и неарктическими государствами, заинтересованными регионом Арктики.</a:t>
            </a:r>
          </a:p>
          <a:p>
            <a:pPr marL="444500" indent="-444500">
              <a:buNone/>
            </a:pPr>
            <a:r>
              <a:rPr lang="ru-RU" b="1" i="1" dirty="0">
                <a:solidFill>
                  <a:schemeClr val="tx1">
                    <a:lumMod val="85000"/>
                    <a:lumOff val="15000"/>
                  </a:schemeClr>
                </a:solidFill>
                <a:latin typeface="+mn-lt"/>
              </a:rPr>
              <a:t>4. Отношения между арктическими государствами </a:t>
            </a:r>
            <a:r>
              <a:rPr lang="ru-RU" dirty="0">
                <a:solidFill>
                  <a:schemeClr val="tx1">
                    <a:lumMod val="85000"/>
                    <a:lumOff val="15000"/>
                  </a:schemeClr>
                </a:solidFill>
                <a:latin typeface="+mn-lt"/>
              </a:rPr>
              <a:t>и</a:t>
            </a:r>
            <a:r>
              <a:rPr lang="ru-RU" b="1" dirty="0">
                <a:solidFill>
                  <a:schemeClr val="tx1">
                    <a:lumMod val="85000"/>
                    <a:lumOff val="15000"/>
                  </a:schemeClr>
                </a:solidFill>
                <a:latin typeface="+mn-lt"/>
              </a:rPr>
              <a:t> о</a:t>
            </a:r>
            <a:r>
              <a:rPr lang="ru-RU" b="1" i="1" dirty="0">
                <a:solidFill>
                  <a:schemeClr val="tx1">
                    <a:lumMod val="85000"/>
                    <a:lumOff val="15000"/>
                  </a:schemeClr>
                </a:solidFill>
                <a:latin typeface="+mn-lt"/>
              </a:rPr>
              <a:t>рганизациями, поднимающими вопросы о защите арктических экосистем и культур.</a:t>
            </a:r>
            <a:endParaRPr lang="ru-RU" dirty="0">
              <a:solidFill>
                <a:schemeClr val="tx1">
                  <a:lumMod val="85000"/>
                  <a:lumOff val="15000"/>
                </a:schemeClr>
              </a:solidFill>
              <a:latin typeface="+mn-lt"/>
            </a:endParaRPr>
          </a:p>
          <a:p>
            <a:pPr marL="444500" indent="-444500">
              <a:buNone/>
            </a:pPr>
            <a:r>
              <a:rPr lang="ru-RU" b="1" i="1" dirty="0">
                <a:solidFill>
                  <a:schemeClr val="tx1">
                    <a:lumMod val="85000"/>
                    <a:lumOff val="15000"/>
                  </a:schemeClr>
                </a:solidFill>
                <a:latin typeface="+mn-lt"/>
              </a:rPr>
              <a:t>5. Анализ публикаций Совета по международным отношениям </a:t>
            </a:r>
            <a:r>
              <a:rPr lang="ru-RU" b="1" i="1" dirty="0" smtClean="0">
                <a:solidFill>
                  <a:schemeClr val="tx1">
                    <a:lumMod val="85000"/>
                    <a:lumOff val="15000"/>
                  </a:schemeClr>
                </a:solidFill>
                <a:latin typeface="+mn-lt"/>
              </a:rPr>
              <a:t>(</a:t>
            </a:r>
            <a:r>
              <a:rPr lang="ru-RU" b="1" i="1" dirty="0" err="1" smtClean="0">
                <a:solidFill>
                  <a:schemeClr val="tx1">
                    <a:lumMod val="85000"/>
                    <a:lumOff val="15000"/>
                  </a:schemeClr>
                </a:solidFill>
                <a:latin typeface="+mn-lt"/>
              </a:rPr>
              <a:t>Council</a:t>
            </a:r>
            <a:r>
              <a:rPr lang="ru-RU" b="1" i="1" dirty="0" smtClean="0">
                <a:solidFill>
                  <a:schemeClr val="tx1">
                    <a:lumMod val="85000"/>
                    <a:lumOff val="15000"/>
                  </a:schemeClr>
                </a:solidFill>
                <a:latin typeface="+mn-lt"/>
              </a:rPr>
              <a:t> </a:t>
            </a:r>
            <a:r>
              <a:rPr lang="ru-RU" b="1" i="1" dirty="0" err="1">
                <a:solidFill>
                  <a:schemeClr val="tx1">
                    <a:lumMod val="85000"/>
                    <a:lumOff val="15000"/>
                  </a:schemeClr>
                </a:solidFill>
                <a:latin typeface="+mn-lt"/>
              </a:rPr>
              <a:t>on</a:t>
            </a:r>
            <a:r>
              <a:rPr lang="ru-RU" b="1" i="1" dirty="0">
                <a:solidFill>
                  <a:schemeClr val="tx1">
                    <a:lumMod val="85000"/>
                    <a:lumOff val="15000"/>
                  </a:schemeClr>
                </a:solidFill>
                <a:latin typeface="+mn-lt"/>
              </a:rPr>
              <a:t> </a:t>
            </a:r>
            <a:r>
              <a:rPr lang="ru-RU" b="1" i="1" dirty="0" err="1">
                <a:solidFill>
                  <a:schemeClr val="tx1">
                    <a:lumMod val="85000"/>
                    <a:lumOff val="15000"/>
                  </a:schemeClr>
                </a:solidFill>
                <a:latin typeface="+mn-lt"/>
              </a:rPr>
              <a:t>Foreign</a:t>
            </a:r>
            <a:r>
              <a:rPr lang="ru-RU" b="1" i="1" dirty="0">
                <a:solidFill>
                  <a:schemeClr val="tx1">
                    <a:lumMod val="85000"/>
                    <a:lumOff val="15000"/>
                  </a:schemeClr>
                </a:solidFill>
                <a:latin typeface="+mn-lt"/>
              </a:rPr>
              <a:t> </a:t>
            </a:r>
            <a:r>
              <a:rPr lang="ru-RU" b="1" i="1" dirty="0" err="1">
                <a:solidFill>
                  <a:schemeClr val="tx1">
                    <a:lumMod val="85000"/>
                    <a:lumOff val="15000"/>
                  </a:schemeClr>
                </a:solidFill>
                <a:latin typeface="+mn-lt"/>
              </a:rPr>
              <a:t>Relations</a:t>
            </a:r>
            <a:r>
              <a:rPr lang="ru-RU" b="1" i="1" dirty="0">
                <a:solidFill>
                  <a:schemeClr val="tx1">
                    <a:lumMod val="85000"/>
                    <a:lumOff val="15000"/>
                  </a:schemeClr>
                </a:solidFill>
                <a:latin typeface="+mn-lt"/>
              </a:rPr>
              <a:t>, CFR).</a:t>
            </a:r>
            <a:endParaRPr lang="ru-RU" dirty="0">
              <a:solidFill>
                <a:schemeClr val="tx1">
                  <a:lumMod val="85000"/>
                  <a:lumOff val="15000"/>
                </a:schemeClr>
              </a:solidFill>
              <a:latin typeface="+mn-lt"/>
            </a:endParaRPr>
          </a:p>
          <a:p>
            <a:pPr marL="444500" indent="-444500">
              <a:buNone/>
            </a:pPr>
            <a:r>
              <a:rPr lang="ru-RU" b="1" i="1" dirty="0">
                <a:solidFill>
                  <a:schemeClr val="tx1">
                    <a:lumMod val="85000"/>
                    <a:lumOff val="15000"/>
                  </a:schemeClr>
                </a:solidFill>
                <a:latin typeface="+mn-lt"/>
              </a:rPr>
              <a:t>6. Влияние результатов исследований </a:t>
            </a:r>
            <a:r>
              <a:rPr lang="ru-RU" dirty="0">
                <a:solidFill>
                  <a:schemeClr val="tx1">
                    <a:lumMod val="85000"/>
                    <a:lumOff val="15000"/>
                  </a:schemeClr>
                </a:solidFill>
                <a:latin typeface="+mn-lt"/>
              </a:rPr>
              <a:t>иностранных исследовательских центров, изучающих арктические территории. </a:t>
            </a:r>
          </a:p>
        </p:txBody>
      </p:sp>
    </p:spTree>
    <p:extLst>
      <p:ext uri="{BB962C8B-B14F-4D97-AF65-F5344CB8AC3E}">
        <p14:creationId xmlns:p14="http://schemas.microsoft.com/office/powerpoint/2010/main" val="1723456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33</a:t>
            </a:fld>
            <a:endParaRPr lang="ru-RU" dirty="0"/>
          </a:p>
        </p:txBody>
      </p:sp>
      <p:sp>
        <p:nvSpPr>
          <p:cNvPr id="3" name="Текст 2"/>
          <p:cNvSpPr>
            <a:spLocks noGrp="1"/>
          </p:cNvSpPr>
          <p:nvPr>
            <p:ph type="body" idx="4294967295"/>
          </p:nvPr>
        </p:nvSpPr>
        <p:spPr>
          <a:xfrm>
            <a:off x="358775" y="188913"/>
            <a:ext cx="8785225" cy="6480175"/>
          </a:xfrm>
        </p:spPr>
        <p:txBody>
          <a:bodyPr>
            <a:normAutofit fontScale="92500" lnSpcReduction="20000"/>
          </a:bodyPr>
          <a:lstStyle/>
          <a:p>
            <a:pPr marL="536575" indent="-463550">
              <a:buNone/>
            </a:pPr>
            <a:r>
              <a:rPr lang="ru-RU" b="1" i="1" dirty="0">
                <a:solidFill>
                  <a:schemeClr val="tx1">
                    <a:lumMod val="85000"/>
                    <a:lumOff val="15000"/>
                  </a:schemeClr>
                </a:solidFill>
                <a:latin typeface="+mn-lt"/>
              </a:rPr>
              <a:t>1.</a:t>
            </a:r>
            <a:r>
              <a:rPr lang="ru-RU" dirty="0">
                <a:solidFill>
                  <a:schemeClr val="tx1">
                    <a:lumMod val="85000"/>
                    <a:lumOff val="15000"/>
                  </a:schemeClr>
                </a:solidFill>
                <a:latin typeface="+mn-lt"/>
              </a:rPr>
              <a:t> </a:t>
            </a:r>
            <a:r>
              <a:rPr lang="ru-RU" b="1" i="1" dirty="0">
                <a:solidFill>
                  <a:schemeClr val="tx1">
                    <a:lumMod val="85000"/>
                    <a:lumOff val="15000"/>
                  </a:schemeClr>
                </a:solidFill>
                <a:latin typeface="+mn-lt"/>
              </a:rPr>
              <a:t>Вопросы юрисдикции между прибрежными арктическими государствами</a:t>
            </a:r>
            <a:endParaRPr lang="ru-RU" dirty="0">
              <a:solidFill>
                <a:schemeClr val="tx1">
                  <a:lumMod val="85000"/>
                  <a:lumOff val="15000"/>
                </a:schemeClr>
              </a:solidFill>
              <a:latin typeface="+mn-lt"/>
            </a:endParaRPr>
          </a:p>
          <a:p>
            <a:pPr marL="536575" indent="-463550">
              <a:buNone/>
            </a:pPr>
            <a:r>
              <a:rPr lang="ru-RU" dirty="0">
                <a:solidFill>
                  <a:schemeClr val="tx1">
                    <a:lumMod val="85000"/>
                    <a:lumOff val="15000"/>
                  </a:schemeClr>
                </a:solidFill>
                <a:latin typeface="+mn-lt"/>
              </a:rPr>
              <a:t> </a:t>
            </a:r>
          </a:p>
          <a:p>
            <a:pPr marL="536575" indent="-463550">
              <a:spcBef>
                <a:spcPts val="1200"/>
              </a:spcBef>
              <a:buNone/>
            </a:pPr>
            <a:r>
              <a:rPr lang="ru-RU" sz="1600" dirty="0">
                <a:solidFill>
                  <a:schemeClr val="tx1">
                    <a:lumMod val="85000"/>
                    <a:lumOff val="15000"/>
                  </a:schemeClr>
                </a:solidFill>
                <a:latin typeface="+mn-lt"/>
              </a:rPr>
              <a:t>В </a:t>
            </a:r>
            <a:r>
              <a:rPr lang="ru-RU" sz="1600" dirty="0" err="1">
                <a:solidFill>
                  <a:schemeClr val="tx1">
                    <a:lumMod val="85000"/>
                    <a:lumOff val="15000"/>
                  </a:schemeClr>
                </a:solidFill>
                <a:latin typeface="+mn-lt"/>
              </a:rPr>
              <a:t>Илулиссатской</a:t>
            </a:r>
            <a:r>
              <a:rPr lang="ru-RU" sz="1600" dirty="0">
                <a:solidFill>
                  <a:schemeClr val="tx1">
                    <a:lumMod val="85000"/>
                    <a:lumOff val="15000"/>
                  </a:schemeClr>
                </a:solidFill>
                <a:latin typeface="+mn-lt"/>
              </a:rPr>
              <a:t> декларации от 28 мая 2008 г. все пять прибрежных арктических государств (Дания, Канада, Норвегия, Россия, США.) обязались урегулировать территориальные претензии в рамках международного права, как это отражено в Конвенции ООН по морскому праву. Декларация подтвердила, что нормативно-правовая база обеспечивается Конвенцией ООН, чего достаточно для управления Северным Ледовитым океаном, и нет никакой необходимости в разработке нового международно-правового режима.</a:t>
            </a:r>
          </a:p>
          <a:p>
            <a:pPr marL="536575" indent="-463550">
              <a:spcBef>
                <a:spcPts val="1200"/>
              </a:spcBef>
              <a:buNone/>
            </a:pPr>
            <a:r>
              <a:rPr lang="ru-RU" sz="1600" dirty="0">
                <a:solidFill>
                  <a:schemeClr val="tx1">
                    <a:lumMod val="85000"/>
                    <a:lumOff val="15000"/>
                  </a:schemeClr>
                </a:solidFill>
                <a:latin typeface="+mn-lt"/>
              </a:rPr>
              <a:t>Северный морской путь рассматривается как исторически сложившаяся транспортная коммуникация России и для плавания по трассам Северного морского пути предусмотрен особый режим. Плавание осуществляется в соответствии со специальными правилами, устанавливаемыми Россией согласно статье 234 Конвенции ООН. Следовательно, все преимущества в эксплуатации данного направления находятся у России. </a:t>
            </a:r>
          </a:p>
          <a:p>
            <a:pPr marL="536575" indent="-463550">
              <a:spcBef>
                <a:spcPts val="1200"/>
              </a:spcBef>
              <a:buNone/>
            </a:pPr>
            <a:r>
              <a:rPr lang="ru-RU" sz="1600" dirty="0">
                <a:solidFill>
                  <a:schemeClr val="tx1">
                    <a:lumMod val="85000"/>
                    <a:lumOff val="15000"/>
                  </a:schemeClr>
                </a:solidFill>
                <a:latin typeface="+mn-lt"/>
              </a:rPr>
              <a:t>Полезен факт, что «горячие точки» в поисках нефти и газа в Арктике находятся, по большей части, в областях, которые не подвергаются </a:t>
            </a:r>
            <a:r>
              <a:rPr lang="ru-RU" sz="1600" dirty="0" err="1">
                <a:solidFill>
                  <a:schemeClr val="tx1">
                    <a:lumMod val="85000"/>
                    <a:lumOff val="15000"/>
                  </a:schemeClr>
                </a:solidFill>
                <a:latin typeface="+mn-lt"/>
              </a:rPr>
              <a:t>юрисдикционным</a:t>
            </a:r>
            <a:r>
              <a:rPr lang="ru-RU" sz="1600" dirty="0">
                <a:solidFill>
                  <a:schemeClr val="tx1">
                    <a:lumMod val="85000"/>
                    <a:lumOff val="15000"/>
                  </a:schemeClr>
                </a:solidFill>
                <a:latin typeface="+mn-lt"/>
              </a:rPr>
              <a:t> спорам. В целом, можно справедливым заключить, что арктические государства соответствуют своим обещаниям бороться с </a:t>
            </a:r>
            <a:r>
              <a:rPr lang="ru-RU" sz="1600" dirty="0" err="1">
                <a:solidFill>
                  <a:schemeClr val="tx1">
                    <a:lumMod val="85000"/>
                    <a:lumOff val="15000"/>
                  </a:schemeClr>
                </a:solidFill>
                <a:latin typeface="+mn-lt"/>
              </a:rPr>
              <a:t>юрисдикционными</a:t>
            </a:r>
            <a:r>
              <a:rPr lang="ru-RU" sz="1600" dirty="0">
                <a:solidFill>
                  <a:schemeClr val="tx1">
                    <a:lumMod val="85000"/>
                    <a:lumOff val="15000"/>
                  </a:schemeClr>
                </a:solidFill>
                <a:latin typeface="+mn-lt"/>
              </a:rPr>
              <a:t> вопросами в регионе мирным способом.</a:t>
            </a:r>
          </a:p>
          <a:p>
            <a:pPr marL="536575" indent="-463550">
              <a:spcBef>
                <a:spcPts val="1200"/>
              </a:spcBef>
              <a:buNone/>
            </a:pPr>
            <a:r>
              <a:rPr lang="ru-RU" sz="1600" dirty="0">
                <a:solidFill>
                  <a:schemeClr val="tx1">
                    <a:lumMod val="85000"/>
                    <a:lumOff val="15000"/>
                  </a:schemeClr>
                </a:solidFill>
                <a:latin typeface="+mn-lt"/>
              </a:rPr>
              <a:t>Норвегия и Россия подписали международный договор урегулирования разногласий относительно границ юрисдикции в Баренцевом море.</a:t>
            </a:r>
          </a:p>
          <a:p>
            <a:pPr marL="536575" indent="-463550">
              <a:spcBef>
                <a:spcPts val="1200"/>
              </a:spcBef>
              <a:buNone/>
            </a:pPr>
            <a:r>
              <a:rPr lang="ru-RU" sz="1600" dirty="0">
                <a:solidFill>
                  <a:schemeClr val="tx1">
                    <a:lumMod val="85000"/>
                    <a:lumOff val="15000"/>
                  </a:schemeClr>
                </a:solidFill>
                <a:latin typeface="+mn-lt"/>
              </a:rPr>
              <a:t>Некоторые страны хотели бы получить право на те или иные участки в арктических широтах. Хребет Ломоносова, открыт  в 1948 году советскими экспедициями. Россия неоднократно подавала заявки в Комиссию ООН по внешним границам шельфа. Предлагала установить новые границы континентального шельфа РФ на основании проведенных исследований хребтов </a:t>
            </a:r>
            <a:r>
              <a:rPr lang="ru-RU" sz="1600" b="1" dirty="0">
                <a:solidFill>
                  <a:schemeClr val="tx1">
                    <a:lumMod val="85000"/>
                    <a:lumOff val="15000"/>
                  </a:schemeClr>
                </a:solidFill>
                <a:latin typeface="+mn-lt"/>
              </a:rPr>
              <a:t>Ломоносова </a:t>
            </a:r>
            <a:r>
              <a:rPr lang="ru-RU" sz="1600" dirty="0">
                <a:solidFill>
                  <a:schemeClr val="tx1">
                    <a:lumMod val="85000"/>
                    <a:lumOff val="15000"/>
                  </a:schemeClr>
                </a:solidFill>
                <a:latin typeface="+mn-lt"/>
              </a:rPr>
              <a:t>и </a:t>
            </a:r>
            <a:r>
              <a:rPr lang="ru-RU" sz="1600" b="1" dirty="0">
                <a:solidFill>
                  <a:schemeClr val="tx1">
                    <a:lumMod val="85000"/>
                    <a:lumOff val="15000"/>
                  </a:schemeClr>
                </a:solidFill>
                <a:latin typeface="+mn-lt"/>
              </a:rPr>
              <a:t>Менделеева</a:t>
            </a:r>
            <a:r>
              <a:rPr lang="ru-RU" sz="1600" dirty="0">
                <a:solidFill>
                  <a:schemeClr val="tx1">
                    <a:lumMod val="85000"/>
                    <a:lumOff val="15000"/>
                  </a:schemeClr>
                </a:solidFill>
                <a:latin typeface="+mn-lt"/>
              </a:rPr>
              <a:t>, но Комиссия ООН в 2002 г. порекомендовала продолжить исследования.  </a:t>
            </a:r>
          </a:p>
        </p:txBody>
      </p:sp>
    </p:spTree>
    <p:extLst>
      <p:ext uri="{BB962C8B-B14F-4D97-AF65-F5344CB8AC3E}">
        <p14:creationId xmlns:p14="http://schemas.microsoft.com/office/powerpoint/2010/main" val="2905007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34</a:t>
            </a:fld>
            <a:endParaRPr lang="ru-RU" dirty="0"/>
          </a:p>
        </p:txBody>
      </p:sp>
      <p:sp>
        <p:nvSpPr>
          <p:cNvPr id="3" name="Текст 2"/>
          <p:cNvSpPr>
            <a:spLocks noGrp="1"/>
          </p:cNvSpPr>
          <p:nvPr>
            <p:ph type="body" idx="4294967295"/>
          </p:nvPr>
        </p:nvSpPr>
        <p:spPr>
          <a:xfrm>
            <a:off x="358775" y="188913"/>
            <a:ext cx="8785225" cy="6480175"/>
          </a:xfrm>
        </p:spPr>
        <p:txBody>
          <a:bodyPr>
            <a:noAutofit/>
          </a:bodyPr>
          <a:lstStyle/>
          <a:p>
            <a:pPr marL="536575" indent="-463550">
              <a:spcBef>
                <a:spcPts val="300"/>
              </a:spcBef>
              <a:buNone/>
            </a:pPr>
            <a:r>
              <a:rPr lang="ru-RU" sz="1300" dirty="0" smtClean="0">
                <a:solidFill>
                  <a:schemeClr val="tx1">
                    <a:lumMod val="85000"/>
                    <a:lumOff val="15000"/>
                  </a:schemeClr>
                </a:solidFill>
                <a:latin typeface="+mn-lt"/>
              </a:rPr>
              <a:t>Дания </a:t>
            </a:r>
            <a:r>
              <a:rPr lang="ru-RU" sz="1300" dirty="0">
                <a:solidFill>
                  <a:schemeClr val="tx1">
                    <a:lumMod val="85000"/>
                    <a:lumOff val="15000"/>
                  </a:schemeClr>
                </a:solidFill>
                <a:latin typeface="+mn-lt"/>
              </a:rPr>
              <a:t>в 2004 г., начала исследования Северной Атлантики. Целью датских экспедиций являлось получение доказательств  принадлежности хребта Ломоносова к Гренландии.</a:t>
            </a:r>
          </a:p>
          <a:p>
            <a:pPr marL="536575" indent="-463550">
              <a:spcBef>
                <a:spcPts val="300"/>
              </a:spcBef>
              <a:buNone/>
            </a:pPr>
            <a:r>
              <a:rPr lang="ru-RU" sz="1300" dirty="0">
                <a:solidFill>
                  <a:schemeClr val="tx1">
                    <a:lumMod val="85000"/>
                    <a:lumOff val="15000"/>
                  </a:schemeClr>
                </a:solidFill>
                <a:latin typeface="+mn-lt"/>
              </a:rPr>
              <a:t>Но Россия в 2007 г провела новые исследования, которые дали основания утверждать, что спорный хребет является продолжением континентального шельфа России.</a:t>
            </a:r>
          </a:p>
          <a:p>
            <a:pPr marL="536575" indent="-463550">
              <a:spcBef>
                <a:spcPts val="300"/>
              </a:spcBef>
              <a:buNone/>
            </a:pPr>
            <a:r>
              <a:rPr lang="ru-RU" sz="1300" dirty="0">
                <a:solidFill>
                  <a:schemeClr val="tx1">
                    <a:lumMod val="85000"/>
                    <a:lumOff val="15000"/>
                  </a:schemeClr>
                </a:solidFill>
                <a:latin typeface="+mn-lt"/>
              </a:rPr>
              <a:t>Канада, потратила до 2013 г. примерно 200 млн долл. на соответствующие исследования. Поскольку хребет Ломоносова тянется до Канадского арктического архипелага, то Канада, вопреки фактам, сделала заявление о принадлежности хребта к своей территории. Обе страны не признают претензий друг друга и намерены продолжать оспаривать свое право в ООН.</a:t>
            </a:r>
          </a:p>
          <a:p>
            <a:pPr marL="536575" indent="-463550">
              <a:spcBef>
                <a:spcPts val="300"/>
              </a:spcBef>
              <a:buNone/>
            </a:pPr>
            <a:r>
              <a:rPr lang="ru-RU" sz="1300" i="1" dirty="0">
                <a:solidFill>
                  <a:schemeClr val="tx1">
                    <a:lumMod val="85000"/>
                    <a:lumOff val="15000"/>
                  </a:schemeClr>
                </a:solidFill>
                <a:latin typeface="+mn-lt"/>
              </a:rPr>
              <a:t>Мало шансов, что из-за этих споров будут появляться вооруженные столкновения.</a:t>
            </a:r>
            <a:r>
              <a:rPr lang="ru-RU" sz="1300" dirty="0">
                <a:solidFill>
                  <a:schemeClr val="tx1">
                    <a:lumMod val="85000"/>
                    <a:lumOff val="15000"/>
                  </a:schemeClr>
                </a:solidFill>
                <a:latin typeface="+mn-lt"/>
              </a:rPr>
              <a:t> </a:t>
            </a:r>
            <a:r>
              <a:rPr lang="ru-RU" sz="1300" b="1" dirty="0">
                <a:solidFill>
                  <a:schemeClr val="tx1">
                    <a:lumMod val="85000"/>
                    <a:lumOff val="15000"/>
                  </a:schemeClr>
                </a:solidFill>
                <a:latin typeface="+mn-lt"/>
              </a:rPr>
              <a:t>Известно заявление Президента РФ В.В. Путина «мы считаем исключительно важным сохранить Арктику в качестве зоны мира и сотрудничества».</a:t>
            </a:r>
          </a:p>
          <a:p>
            <a:pPr marL="536575" indent="-463550">
              <a:spcBef>
                <a:spcPts val="300"/>
              </a:spcBef>
              <a:buNone/>
            </a:pPr>
            <a:r>
              <a:rPr lang="ru-RU" sz="1300" dirty="0">
                <a:solidFill>
                  <a:schemeClr val="tx1">
                    <a:lumMod val="85000"/>
                    <a:lumOff val="15000"/>
                  </a:schemeClr>
                </a:solidFill>
                <a:latin typeface="+mn-lt"/>
              </a:rPr>
              <a:t>В отношении Арктики у государств выработана собственная стратегия. Некоторые из них работают в альянсе как, например, члены НАТО - Норвегия, Канада и США, они координируют свою деятельность в отношении рассматриваемого региона. И в этих государствах недавно был принят ряд документов - от доктрин до плана действий, именуемый в этих странах «дорожной картой». </a:t>
            </a:r>
          </a:p>
          <a:p>
            <a:pPr marL="536575" indent="-463550">
              <a:spcBef>
                <a:spcPts val="300"/>
              </a:spcBef>
              <a:buNone/>
            </a:pPr>
            <a:r>
              <a:rPr lang="ru-RU" sz="1300" dirty="0">
                <a:solidFill>
                  <a:schemeClr val="tx1">
                    <a:lumMod val="85000"/>
                    <a:lumOff val="15000"/>
                  </a:schemeClr>
                </a:solidFill>
                <a:latin typeface="+mn-lt"/>
              </a:rPr>
              <a:t>Арктическое направление является наиболее кратким путем для доставки боезаряда со стороны США в  Россию и наоборот.</a:t>
            </a:r>
          </a:p>
          <a:p>
            <a:pPr marL="536575" indent="-463550">
              <a:spcBef>
                <a:spcPts val="300"/>
              </a:spcBef>
              <a:buNone/>
            </a:pPr>
            <a:r>
              <a:rPr lang="ru-RU" sz="1300" dirty="0">
                <a:solidFill>
                  <a:schemeClr val="tx1">
                    <a:lumMod val="85000"/>
                    <a:lumOff val="15000"/>
                  </a:schemeClr>
                </a:solidFill>
                <a:latin typeface="+mn-lt"/>
              </a:rPr>
              <a:t>Барак Обама 10 мая 2013 года утвердил Национальную стратегию в Арктическом регионе, где сформулированы связи между событиями в Арктике и устойчивыми национальными интересами США. Военная стратегия США в Арктике заключается в создании безопасной и стабильной области, где американские национальные интересы гарантированы, и работа стран ведется совместно для того, чтобы устранить возникающие проблемы.</a:t>
            </a:r>
          </a:p>
          <a:p>
            <a:pPr marL="536575" indent="-463550">
              <a:spcBef>
                <a:spcPts val="300"/>
              </a:spcBef>
              <a:buNone/>
            </a:pPr>
            <a:r>
              <a:rPr lang="ru-RU" sz="1300" dirty="0">
                <a:solidFill>
                  <a:schemeClr val="tx1">
                    <a:lumMod val="85000"/>
                    <a:lumOff val="15000"/>
                  </a:schemeClr>
                </a:solidFill>
                <a:latin typeface="+mn-lt"/>
              </a:rPr>
              <a:t>В Стратегии Пентагона указано, что «интересы национальной безопасности включают такие вопросы как противоракетную оборону и дальнее обнаружение; развертывание морских и воздушных систем для стратегических морских перевозок, стратегического сдерживания, морского присутствия и морских операций по безопасности; а также обеспечение свободы мореплавания.</a:t>
            </a:r>
          </a:p>
          <a:p>
            <a:pPr marL="536575" indent="-463550">
              <a:spcBef>
                <a:spcPts val="300"/>
              </a:spcBef>
              <a:buNone/>
            </a:pPr>
            <a:r>
              <a:rPr lang="ru-RU" sz="1300" dirty="0">
                <a:solidFill>
                  <a:schemeClr val="tx1">
                    <a:lumMod val="85000"/>
                    <a:lumOff val="15000"/>
                  </a:schemeClr>
                </a:solidFill>
                <a:latin typeface="+mn-lt"/>
              </a:rPr>
              <a:t>Аналогично для комплексного обеспечения </a:t>
            </a:r>
            <a:r>
              <a:rPr lang="ru-RU" sz="1300" dirty="0" smtClean="0">
                <a:solidFill>
                  <a:schemeClr val="tx1">
                    <a:lumMod val="85000"/>
                    <a:lumOff val="15000"/>
                  </a:schemeClr>
                </a:solidFill>
                <a:latin typeface="+mn-lt"/>
              </a:rPr>
              <a:t>безопасности</a:t>
            </a:r>
            <a:r>
              <a:rPr lang="en-US" sz="1300" dirty="0" smtClean="0">
                <a:solidFill>
                  <a:schemeClr val="tx1">
                    <a:lumMod val="85000"/>
                    <a:lumOff val="15000"/>
                  </a:schemeClr>
                </a:solidFill>
                <a:latin typeface="+mn-lt"/>
              </a:rPr>
              <a:t> </a:t>
            </a:r>
            <a:r>
              <a:rPr lang="ru-RU" sz="1300" dirty="0">
                <a:solidFill>
                  <a:schemeClr val="tx1">
                    <a:lumMod val="85000"/>
                    <a:lumOff val="15000"/>
                  </a:schemeClr>
                </a:solidFill>
                <a:latin typeface="+mn-lt"/>
                <a:hlinkClick r:id="rId2" tooltip="Арктика"/>
              </a:rPr>
              <a:t>арктического региона</a:t>
            </a:r>
            <a:r>
              <a:rPr lang="en-US" sz="1300" dirty="0">
                <a:solidFill>
                  <a:schemeClr val="tx1">
                    <a:lumMod val="85000"/>
                    <a:lumOff val="15000"/>
                  </a:schemeClr>
                </a:solidFill>
                <a:latin typeface="+mn-lt"/>
              </a:rPr>
              <a:t> </a:t>
            </a:r>
            <a:r>
              <a:rPr lang="ru-RU" sz="1300" dirty="0" smtClean="0">
                <a:solidFill>
                  <a:schemeClr val="tx1">
                    <a:lumMod val="85000"/>
                    <a:lumOff val="15000"/>
                  </a:schemeClr>
                </a:solidFill>
                <a:latin typeface="+mn-lt"/>
              </a:rPr>
              <a:t>Россия </a:t>
            </a:r>
            <a:r>
              <a:rPr lang="ru-RU" sz="1300" dirty="0">
                <a:solidFill>
                  <a:schemeClr val="tx1">
                    <a:lumMod val="85000"/>
                    <a:lumOff val="15000"/>
                  </a:schemeClr>
                </a:solidFill>
                <a:latin typeface="+mn-lt"/>
              </a:rPr>
              <a:t>создала Арктические войска.</a:t>
            </a:r>
          </a:p>
          <a:p>
            <a:pPr marL="536575" indent="-463550">
              <a:spcBef>
                <a:spcPts val="300"/>
              </a:spcBef>
              <a:buNone/>
            </a:pPr>
            <a:r>
              <a:rPr lang="ru-RU" sz="1300" dirty="0">
                <a:solidFill>
                  <a:schemeClr val="tx1">
                    <a:lumMod val="85000"/>
                    <a:lumOff val="15000"/>
                  </a:schemeClr>
                </a:solidFill>
                <a:latin typeface="+mn-lt"/>
              </a:rPr>
              <a:t>В конечном счете, Россия, Канада и США, будут использовать войска, чтобы защитить свое право на ресурсы в арктической области</a:t>
            </a:r>
            <a:r>
              <a:rPr lang="ru-RU" sz="1300" dirty="0" smtClean="0">
                <a:solidFill>
                  <a:schemeClr val="tx1">
                    <a:lumMod val="85000"/>
                    <a:lumOff val="15000"/>
                  </a:schemeClr>
                </a:solidFill>
                <a:latin typeface="+mn-lt"/>
              </a:rPr>
              <a:t>.</a:t>
            </a:r>
            <a:endParaRPr lang="ru-RU" sz="1300" dirty="0">
              <a:solidFill>
                <a:schemeClr val="tx1">
                  <a:lumMod val="85000"/>
                  <a:lumOff val="15000"/>
                </a:schemeClr>
              </a:solidFill>
              <a:latin typeface="+mn-lt"/>
            </a:endParaRPr>
          </a:p>
        </p:txBody>
      </p:sp>
    </p:spTree>
    <p:extLst>
      <p:ext uri="{BB962C8B-B14F-4D97-AF65-F5344CB8AC3E}">
        <p14:creationId xmlns:p14="http://schemas.microsoft.com/office/powerpoint/2010/main" val="1351786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35</a:t>
            </a:fld>
            <a:endParaRPr lang="ru-RU" dirty="0"/>
          </a:p>
        </p:txBody>
      </p:sp>
      <p:sp>
        <p:nvSpPr>
          <p:cNvPr id="3" name="Текст 2"/>
          <p:cNvSpPr>
            <a:spLocks noGrp="1"/>
          </p:cNvSpPr>
          <p:nvPr>
            <p:ph type="body" idx="4294967295"/>
          </p:nvPr>
        </p:nvSpPr>
        <p:spPr>
          <a:xfrm>
            <a:off x="467544" y="188913"/>
            <a:ext cx="7895406" cy="6408737"/>
          </a:xfrm>
        </p:spPr>
        <p:txBody>
          <a:bodyPr>
            <a:normAutofit fontScale="62500" lnSpcReduction="20000"/>
          </a:bodyPr>
          <a:lstStyle/>
          <a:p>
            <a:pPr marL="73025" indent="0">
              <a:spcBef>
                <a:spcPts val="1200"/>
              </a:spcBef>
              <a:buNone/>
            </a:pPr>
            <a:r>
              <a:rPr lang="ru-RU" sz="2500" b="1" i="1" dirty="0">
                <a:solidFill>
                  <a:schemeClr val="tx1">
                    <a:lumMod val="85000"/>
                    <a:lumOff val="15000"/>
                  </a:schemeClr>
                </a:solidFill>
                <a:latin typeface="+mn-lt"/>
              </a:rPr>
              <a:t>2. Вопросы юрисдикции между странами, имеющими территории за Полярным кругом</a:t>
            </a:r>
            <a:r>
              <a:rPr lang="ru-RU" dirty="0">
                <a:solidFill>
                  <a:schemeClr val="tx1">
                    <a:lumMod val="85000"/>
                    <a:lumOff val="15000"/>
                  </a:schemeClr>
                </a:solidFill>
                <a:latin typeface="+mn-lt"/>
              </a:rPr>
              <a:t>.</a:t>
            </a:r>
          </a:p>
          <a:p>
            <a:pPr marL="73025" indent="0">
              <a:spcBef>
                <a:spcPts val="1200"/>
              </a:spcBef>
              <a:buNone/>
            </a:pPr>
            <a:r>
              <a:rPr lang="ru-RU" dirty="0">
                <a:solidFill>
                  <a:schemeClr val="tx1">
                    <a:lumMod val="85000"/>
                    <a:lumOff val="15000"/>
                  </a:schemeClr>
                </a:solidFill>
                <a:latin typeface="+mn-lt"/>
              </a:rPr>
              <a:t>Это Дания, Исландия, Канада, Норвегия, Россия, США, Швеция, Финляндия. </a:t>
            </a:r>
          </a:p>
          <a:p>
            <a:pPr marL="73025" indent="0">
              <a:spcBef>
                <a:spcPts val="1200"/>
              </a:spcBef>
              <a:buNone/>
            </a:pPr>
            <a:r>
              <a:rPr lang="ru-RU" dirty="0">
                <a:solidFill>
                  <a:schemeClr val="tx1">
                    <a:lumMod val="85000"/>
                    <a:lumOff val="15000"/>
                  </a:schemeClr>
                </a:solidFill>
                <a:latin typeface="+mn-lt"/>
              </a:rPr>
              <a:t>Арктический совет, созданный странами в 1996 г.,  является одним из наднациональных органов, курирующих регион Арктики. Основная цель данной структуры состоит в охране окружающей среды и проведении соответствующих исследований этими странами. В мае 2013 г. на министерской встрече в Швеции Арктический совет предоставил шести новым странам (Китай, Индия, Италия, Япония, Южная Корея и Сингапур) статус наблюдателей, что указывает на повышенный интерес к этому органу и региону.</a:t>
            </a:r>
          </a:p>
          <a:p>
            <a:pPr marL="73025" indent="0">
              <a:spcBef>
                <a:spcPts val="1200"/>
              </a:spcBef>
              <a:buNone/>
            </a:pPr>
            <a:r>
              <a:rPr lang="ru-RU" dirty="0">
                <a:solidFill>
                  <a:schemeClr val="tx1">
                    <a:lumMod val="85000"/>
                    <a:lumOff val="15000"/>
                  </a:schemeClr>
                </a:solidFill>
                <a:latin typeface="+mn-lt"/>
              </a:rPr>
              <a:t>Соглашение о сотрудничестве в авиационном и морском поиске и спасении.</a:t>
            </a:r>
          </a:p>
          <a:p>
            <a:pPr marL="73025" indent="0">
              <a:spcBef>
                <a:spcPts val="1200"/>
              </a:spcBef>
              <a:buNone/>
            </a:pPr>
            <a:r>
              <a:rPr lang="ru-RU" dirty="0">
                <a:solidFill>
                  <a:schemeClr val="tx1">
                    <a:lumMod val="85000"/>
                    <a:lumOff val="15000"/>
                  </a:schemeClr>
                </a:solidFill>
                <a:latin typeface="+mn-lt"/>
              </a:rPr>
              <a:t>Соглашение о предотвращении разливов нефти в Арктике.</a:t>
            </a:r>
          </a:p>
          <a:p>
            <a:pPr marL="73025" indent="0">
              <a:spcBef>
                <a:spcPts val="1200"/>
              </a:spcBef>
              <a:buNone/>
            </a:pPr>
            <a:r>
              <a:rPr lang="ru-RU" sz="2600" b="1" i="1" dirty="0">
                <a:solidFill>
                  <a:schemeClr val="tx1">
                    <a:lumMod val="85000"/>
                    <a:lumOff val="15000"/>
                  </a:schemeClr>
                </a:solidFill>
                <a:latin typeface="+mn-lt"/>
              </a:rPr>
              <a:t>3. Отношения между арктическими государствами и неарктическими государствами, заинтересованными регионом Арктики</a:t>
            </a:r>
            <a:r>
              <a:rPr lang="ru-RU" b="1" dirty="0">
                <a:solidFill>
                  <a:schemeClr val="tx1">
                    <a:lumMod val="85000"/>
                    <a:lumOff val="15000"/>
                  </a:schemeClr>
                </a:solidFill>
                <a:latin typeface="+mn-lt"/>
              </a:rPr>
              <a:t>.</a:t>
            </a:r>
            <a:endParaRPr lang="ru-RU" dirty="0">
              <a:solidFill>
                <a:schemeClr val="tx1">
                  <a:lumMod val="85000"/>
                  <a:lumOff val="15000"/>
                </a:schemeClr>
              </a:solidFill>
              <a:latin typeface="+mn-lt"/>
            </a:endParaRPr>
          </a:p>
          <a:p>
            <a:pPr marL="73025" indent="0">
              <a:spcBef>
                <a:spcPts val="1200"/>
              </a:spcBef>
              <a:buNone/>
            </a:pPr>
            <a:r>
              <a:rPr lang="ru-RU" b="1" dirty="0">
                <a:solidFill>
                  <a:schemeClr val="tx1">
                    <a:lumMod val="85000"/>
                    <a:lumOff val="15000"/>
                  </a:schemeClr>
                </a:solidFill>
                <a:latin typeface="+mn-lt"/>
              </a:rPr>
              <a:t>Неарктические государства заинтересованы в чем:</a:t>
            </a:r>
            <a:endParaRPr lang="ru-RU" dirty="0">
              <a:solidFill>
                <a:schemeClr val="tx1">
                  <a:lumMod val="85000"/>
                  <a:lumOff val="15000"/>
                </a:schemeClr>
              </a:solidFill>
              <a:latin typeface="+mn-lt"/>
            </a:endParaRPr>
          </a:p>
          <a:p>
            <a:pPr marL="73025" indent="0">
              <a:spcBef>
                <a:spcPts val="1200"/>
              </a:spcBef>
              <a:buNone/>
            </a:pPr>
            <a:r>
              <a:rPr lang="ru-RU" dirty="0">
                <a:solidFill>
                  <a:schemeClr val="tx1">
                    <a:lumMod val="85000"/>
                    <a:lumOff val="15000"/>
                  </a:schemeClr>
                </a:solidFill>
                <a:latin typeface="+mn-lt"/>
              </a:rPr>
              <a:t>богатые природные ресурсы Арктики, через Арктику пролегает самый удобный морской маршрут из Европы в Азию.</a:t>
            </a:r>
          </a:p>
          <a:p>
            <a:pPr marL="73025" indent="0">
              <a:spcBef>
                <a:spcPts val="1200"/>
              </a:spcBef>
              <a:buNone/>
            </a:pPr>
            <a:r>
              <a:rPr lang="ru-RU" dirty="0">
                <a:solidFill>
                  <a:schemeClr val="tx1">
                    <a:lumMod val="85000"/>
                    <a:lumOff val="15000"/>
                  </a:schemeClr>
                </a:solidFill>
                <a:latin typeface="+mn-lt"/>
              </a:rPr>
              <a:t>Наиболее потенциальный клиент нового маршрута – Китай. Между прочим, у Китая есть свой ледокол, хотя эта страна и не имеет выхода к холодным морям.</a:t>
            </a:r>
          </a:p>
          <a:p>
            <a:pPr marL="73025" indent="0">
              <a:spcBef>
                <a:spcPts val="1200"/>
              </a:spcBef>
              <a:buNone/>
            </a:pPr>
            <a:r>
              <a:rPr lang="ru-RU" dirty="0">
                <a:solidFill>
                  <a:schemeClr val="tx1">
                    <a:lumMod val="85000"/>
                    <a:lumOff val="15000"/>
                  </a:schemeClr>
                </a:solidFill>
                <a:latin typeface="+mn-lt"/>
              </a:rPr>
              <a:t>Вопросы, связанные с ролью неарктических государств, как Китай, Япония, члены ЕС и др. в Арктике. В соответствии с </a:t>
            </a:r>
            <a:r>
              <a:rPr lang="en-US" dirty="0">
                <a:solidFill>
                  <a:schemeClr val="tx1">
                    <a:lumMod val="85000"/>
                    <a:lumOff val="15000"/>
                  </a:schemeClr>
                </a:solidFill>
                <a:latin typeface="+mn-lt"/>
              </a:rPr>
              <a:t>UNCLOS </a:t>
            </a:r>
            <a:r>
              <a:rPr lang="ru-RU" dirty="0">
                <a:solidFill>
                  <a:schemeClr val="tx1">
                    <a:lumMod val="85000"/>
                    <a:lumOff val="15000"/>
                  </a:schemeClr>
                </a:solidFill>
                <a:latin typeface="+mn-lt"/>
              </a:rPr>
              <a:t>(Конвенция Организации Объединенных Наций по морскому праву) эти государства имеют право использовать открытые моря Северного Ледовитого океана, участвовать в мирном проходе в пределах территориальных морей и исключительной экономической зоны арктических государств по правилам международного судоходства.</a:t>
            </a:r>
          </a:p>
          <a:p>
            <a:endParaRPr lang="ru-RU" dirty="0"/>
          </a:p>
        </p:txBody>
      </p:sp>
    </p:spTree>
    <p:extLst>
      <p:ext uri="{BB962C8B-B14F-4D97-AF65-F5344CB8AC3E}">
        <p14:creationId xmlns:p14="http://schemas.microsoft.com/office/powerpoint/2010/main" val="1906487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36</a:t>
            </a:fld>
            <a:endParaRPr lang="ru-RU" dirty="0"/>
          </a:p>
        </p:txBody>
      </p:sp>
      <p:sp>
        <p:nvSpPr>
          <p:cNvPr id="3" name="Текст 2"/>
          <p:cNvSpPr>
            <a:spLocks noGrp="1"/>
          </p:cNvSpPr>
          <p:nvPr>
            <p:ph type="body" idx="4294967295"/>
          </p:nvPr>
        </p:nvSpPr>
        <p:spPr>
          <a:xfrm>
            <a:off x="395536" y="188913"/>
            <a:ext cx="7967414" cy="6408737"/>
          </a:xfrm>
        </p:spPr>
        <p:txBody>
          <a:bodyPr>
            <a:normAutofit fontScale="55000" lnSpcReduction="20000"/>
          </a:bodyPr>
          <a:lstStyle/>
          <a:p>
            <a:pPr marL="444500" indent="-371475">
              <a:lnSpc>
                <a:spcPct val="120000"/>
              </a:lnSpc>
              <a:spcBef>
                <a:spcPts val="1200"/>
              </a:spcBef>
              <a:buNone/>
            </a:pPr>
            <a:r>
              <a:rPr lang="ru-RU" dirty="0" smtClean="0">
                <a:solidFill>
                  <a:schemeClr val="tx1">
                    <a:lumMod val="85000"/>
                    <a:lumOff val="15000"/>
                  </a:schemeClr>
                </a:solidFill>
                <a:latin typeface="+mn-lt"/>
              </a:rPr>
              <a:t>Иногда </a:t>
            </a:r>
            <a:r>
              <a:rPr lang="ru-RU" dirty="0">
                <a:solidFill>
                  <a:schemeClr val="tx1">
                    <a:lumMod val="85000"/>
                    <a:lumOff val="15000"/>
                  </a:schemeClr>
                </a:solidFill>
                <a:latin typeface="+mn-lt"/>
              </a:rPr>
              <a:t>некоторые исследователи и журналисты вносят предложение: «Чтоб сохранить Арктику как зону мира – надо создать более эффективную систему управления в регионе». Эта идея интуитивно привлекательна, политически это невозможно. Арктические прибрежные государства не имеют интереса в присоединении к такому соглашению. </a:t>
            </a:r>
            <a:r>
              <a:rPr lang="ru-RU" dirty="0" err="1">
                <a:solidFill>
                  <a:schemeClr val="tx1">
                    <a:lumMod val="85000"/>
                    <a:lumOff val="15000"/>
                  </a:schemeClr>
                </a:solidFill>
                <a:latin typeface="+mn-lt"/>
              </a:rPr>
              <a:t>Илулиссатская</a:t>
            </a:r>
            <a:r>
              <a:rPr lang="ru-RU" dirty="0">
                <a:solidFill>
                  <a:schemeClr val="tx1">
                    <a:lumMod val="85000"/>
                    <a:lumOff val="15000"/>
                  </a:schemeClr>
                </a:solidFill>
                <a:latin typeface="+mn-lt"/>
              </a:rPr>
              <a:t> декларация имеет достаточную базу для решения возникающих инициатив.</a:t>
            </a:r>
          </a:p>
          <a:p>
            <a:pPr marL="444500" indent="-371475">
              <a:lnSpc>
                <a:spcPct val="120000"/>
              </a:lnSpc>
              <a:spcBef>
                <a:spcPts val="1200"/>
              </a:spcBef>
              <a:buNone/>
            </a:pPr>
            <a:r>
              <a:rPr lang="ru-RU" sz="2300" b="1" i="1" dirty="0">
                <a:solidFill>
                  <a:schemeClr val="tx1">
                    <a:lumMod val="85000"/>
                    <a:lumOff val="15000"/>
                  </a:schemeClr>
                </a:solidFill>
                <a:latin typeface="+mn-lt"/>
              </a:rPr>
              <a:t>4. Организации, поднимающие вопросы о защите арктических экосистем и культур. Экологические организации, такие как </a:t>
            </a:r>
            <a:r>
              <a:rPr lang="ru-RU" sz="2300" b="1" i="1" dirty="0" err="1">
                <a:solidFill>
                  <a:schemeClr val="tx1">
                    <a:lumMod val="85000"/>
                    <a:lumOff val="15000"/>
                  </a:schemeClr>
                </a:solidFill>
                <a:latin typeface="+mn-lt"/>
              </a:rPr>
              <a:t>Greenpeace</a:t>
            </a:r>
            <a:r>
              <a:rPr lang="ru-RU" sz="2300" b="1" i="1" dirty="0">
                <a:solidFill>
                  <a:schemeClr val="tx1">
                    <a:lumMod val="85000"/>
                    <a:lumOff val="15000"/>
                  </a:schemeClr>
                </a:solidFill>
                <a:latin typeface="+mn-lt"/>
              </a:rPr>
              <a:t> и </a:t>
            </a:r>
            <a:r>
              <a:rPr lang="ru-RU" sz="2300" b="1" i="1" dirty="0" err="1">
                <a:solidFill>
                  <a:schemeClr val="tx1">
                    <a:lumMod val="85000"/>
                    <a:lumOff val="15000"/>
                  </a:schemeClr>
                </a:solidFill>
                <a:latin typeface="+mn-lt"/>
              </a:rPr>
              <a:t>World</a:t>
            </a:r>
            <a:r>
              <a:rPr lang="ru-RU" sz="2300" b="1" i="1" dirty="0">
                <a:solidFill>
                  <a:schemeClr val="tx1">
                    <a:lumMod val="85000"/>
                    <a:lumOff val="15000"/>
                  </a:schemeClr>
                </a:solidFill>
                <a:latin typeface="+mn-lt"/>
              </a:rPr>
              <a:t> </a:t>
            </a:r>
            <a:r>
              <a:rPr lang="ru-RU" sz="2300" b="1" i="1" dirty="0" err="1">
                <a:solidFill>
                  <a:schemeClr val="tx1">
                    <a:lumMod val="85000"/>
                    <a:lumOff val="15000"/>
                  </a:schemeClr>
                </a:solidFill>
                <a:latin typeface="+mn-lt"/>
              </a:rPr>
              <a:t>Wide</a:t>
            </a:r>
            <a:r>
              <a:rPr lang="ru-RU" sz="2300" b="1" i="1" dirty="0">
                <a:solidFill>
                  <a:schemeClr val="tx1">
                    <a:lumMod val="85000"/>
                    <a:lumOff val="15000"/>
                  </a:schemeClr>
                </a:solidFill>
                <a:latin typeface="+mn-lt"/>
              </a:rPr>
              <a:t> </a:t>
            </a:r>
            <a:r>
              <a:rPr lang="ru-RU" sz="2300" b="1" i="1" dirty="0" err="1">
                <a:solidFill>
                  <a:schemeClr val="tx1">
                    <a:lumMod val="85000"/>
                    <a:lumOff val="15000"/>
                  </a:schemeClr>
                </a:solidFill>
                <a:latin typeface="+mn-lt"/>
              </a:rPr>
              <a:t>Fund</a:t>
            </a:r>
            <a:r>
              <a:rPr lang="ru-RU" sz="2300" b="1" i="1" dirty="0">
                <a:solidFill>
                  <a:schemeClr val="tx1">
                    <a:lumMod val="85000"/>
                    <a:lumOff val="15000"/>
                  </a:schemeClr>
                </a:solidFill>
                <a:latin typeface="+mn-lt"/>
              </a:rPr>
              <a:t> </a:t>
            </a:r>
            <a:r>
              <a:rPr lang="ru-RU" sz="2300" b="1" i="1" dirty="0" err="1">
                <a:solidFill>
                  <a:schemeClr val="tx1">
                    <a:lumMod val="85000"/>
                    <a:lumOff val="15000"/>
                  </a:schemeClr>
                </a:solidFill>
                <a:latin typeface="+mn-lt"/>
              </a:rPr>
              <a:t>for</a:t>
            </a:r>
            <a:r>
              <a:rPr lang="ru-RU" sz="2300" b="1" i="1" dirty="0">
                <a:solidFill>
                  <a:schemeClr val="tx1">
                    <a:lumMod val="85000"/>
                    <a:lumOff val="15000"/>
                  </a:schemeClr>
                </a:solidFill>
                <a:latin typeface="+mn-lt"/>
              </a:rPr>
              <a:t> </a:t>
            </a:r>
            <a:r>
              <a:rPr lang="ru-RU" sz="2300" b="1" i="1" dirty="0" err="1">
                <a:solidFill>
                  <a:schemeClr val="tx1">
                    <a:lumMod val="85000"/>
                    <a:lumOff val="15000"/>
                  </a:schemeClr>
                </a:solidFill>
                <a:latin typeface="+mn-lt"/>
              </a:rPr>
              <a:t>Nature</a:t>
            </a:r>
            <a:r>
              <a:rPr lang="ru-RU" sz="2300" b="1" i="1" dirty="0">
                <a:solidFill>
                  <a:schemeClr val="tx1">
                    <a:lumMod val="85000"/>
                    <a:lumOff val="15000"/>
                  </a:schemeClr>
                </a:solidFill>
                <a:latin typeface="+mn-lt"/>
              </a:rPr>
              <a:t> (WWF, Всемирный фонд природы) и, </a:t>
            </a:r>
            <a:r>
              <a:rPr lang="ru-RU" sz="2300" b="1" i="1" dirty="0" err="1">
                <a:solidFill>
                  <a:schemeClr val="tx1">
                    <a:lumMod val="85000"/>
                    <a:lumOff val="15000"/>
                  </a:schemeClr>
                </a:solidFill>
                <a:latin typeface="+mn-lt"/>
              </a:rPr>
              <a:t>протестуюющие</a:t>
            </a:r>
            <a:r>
              <a:rPr lang="ru-RU" sz="2300" b="1" i="1" dirty="0">
                <a:solidFill>
                  <a:schemeClr val="tx1">
                    <a:lumMod val="85000"/>
                    <a:lumOff val="15000"/>
                  </a:schemeClr>
                </a:solidFill>
                <a:latin typeface="+mn-lt"/>
              </a:rPr>
              <a:t> против разработки нефтяных месторождений в регионе</a:t>
            </a:r>
            <a:r>
              <a:rPr lang="ru-RU" b="1" i="1" dirty="0">
                <a:solidFill>
                  <a:schemeClr val="tx1">
                    <a:lumMod val="85000"/>
                    <a:lumOff val="15000"/>
                  </a:schemeClr>
                </a:solidFill>
                <a:latin typeface="+mn-lt"/>
              </a:rPr>
              <a:t>.</a:t>
            </a:r>
            <a:endParaRPr lang="ru-RU" dirty="0">
              <a:solidFill>
                <a:schemeClr val="tx1">
                  <a:lumMod val="85000"/>
                  <a:lumOff val="15000"/>
                </a:schemeClr>
              </a:solidFill>
              <a:latin typeface="+mn-lt"/>
            </a:endParaRPr>
          </a:p>
          <a:p>
            <a:pPr marL="444500" indent="-371475">
              <a:lnSpc>
                <a:spcPct val="120000"/>
              </a:lnSpc>
              <a:spcBef>
                <a:spcPts val="1200"/>
              </a:spcBef>
              <a:buNone/>
            </a:pPr>
            <a:r>
              <a:rPr lang="ru-RU" dirty="0">
                <a:solidFill>
                  <a:schemeClr val="tx1">
                    <a:lumMod val="85000"/>
                    <a:lumOff val="15000"/>
                  </a:schemeClr>
                </a:solidFill>
                <a:latin typeface="+mn-lt"/>
              </a:rPr>
              <a:t>В анализе потенциальных конфликтов между экологами и государствами отмечен  </a:t>
            </a:r>
            <a:r>
              <a:rPr lang="ru-RU" u="sng" dirty="0">
                <a:solidFill>
                  <a:schemeClr val="tx1">
                    <a:lumMod val="85000"/>
                    <a:lumOff val="15000"/>
                  </a:schemeClr>
                </a:solidFill>
                <a:latin typeface="+mn-lt"/>
                <a:hlinkClick r:id="rId2"/>
              </a:rPr>
              <a:t>случай с платформой «</a:t>
            </a:r>
            <a:r>
              <a:rPr lang="ru-RU" u="sng" dirty="0" err="1">
                <a:solidFill>
                  <a:schemeClr val="tx1">
                    <a:lumMod val="85000"/>
                    <a:lumOff val="15000"/>
                  </a:schemeClr>
                </a:solidFill>
                <a:latin typeface="+mn-lt"/>
                <a:hlinkClick r:id="rId2"/>
              </a:rPr>
              <a:t>Приразломная</a:t>
            </a:r>
            <a:r>
              <a:rPr lang="ru-RU" u="sng" dirty="0">
                <a:solidFill>
                  <a:schemeClr val="tx1">
                    <a:lumMod val="85000"/>
                    <a:lumOff val="15000"/>
                  </a:schemeClr>
                </a:solidFill>
                <a:latin typeface="+mn-lt"/>
                <a:hlinkClick r:id="rId2"/>
              </a:rPr>
              <a:t>»</a:t>
            </a:r>
            <a:r>
              <a:rPr lang="ru-RU" dirty="0">
                <a:solidFill>
                  <a:schemeClr val="tx1">
                    <a:lumMod val="85000"/>
                    <a:lumOff val="15000"/>
                  </a:schemeClr>
                </a:solidFill>
                <a:latin typeface="+mn-lt"/>
              </a:rPr>
              <a:t>.</a:t>
            </a:r>
            <a:r>
              <a:rPr lang="ru-RU" i="1" dirty="0">
                <a:solidFill>
                  <a:schemeClr val="tx1">
                    <a:lumMod val="85000"/>
                    <a:lumOff val="15000"/>
                  </a:schemeClr>
                </a:solidFill>
                <a:latin typeface="+mn-lt"/>
              </a:rPr>
              <a:t> Случай на платформе в </a:t>
            </a:r>
            <a:r>
              <a:rPr lang="ru-RU" i="1" dirty="0" err="1">
                <a:solidFill>
                  <a:schemeClr val="tx1">
                    <a:lumMod val="85000"/>
                    <a:lumOff val="15000"/>
                  </a:schemeClr>
                </a:solidFill>
                <a:latin typeface="+mn-lt"/>
              </a:rPr>
              <a:t>Гренландии,когда</a:t>
            </a:r>
            <a:r>
              <a:rPr lang="ru-RU" i="1" dirty="0">
                <a:solidFill>
                  <a:schemeClr val="tx1">
                    <a:lumMod val="85000"/>
                    <a:lumOff val="15000"/>
                  </a:schemeClr>
                </a:solidFill>
                <a:latin typeface="+mn-lt"/>
              </a:rPr>
              <a:t> два члена Гринписа, которые высадились на нефтяной платформе, были обвинены в нарушении границы и запретной зоны вокруг буровой установки. Они были оштрафованы на 20.000 датских крон и высланы из Гренландии, им запретили повторный въезд в страну в течение одного года. В обоих случаях (российском и гренландском) вооруженный спецназ захватил и арестовал людей</a:t>
            </a:r>
            <a:r>
              <a:rPr lang="ru-RU" dirty="0">
                <a:solidFill>
                  <a:schemeClr val="tx1">
                    <a:lumMod val="85000"/>
                    <a:lumOff val="15000"/>
                  </a:schemeClr>
                </a:solidFill>
                <a:latin typeface="+mn-lt"/>
              </a:rPr>
              <a:t>», – указано в директиве.</a:t>
            </a:r>
          </a:p>
          <a:p>
            <a:pPr marL="444500" indent="-371475">
              <a:lnSpc>
                <a:spcPct val="120000"/>
              </a:lnSpc>
              <a:spcBef>
                <a:spcPts val="1200"/>
              </a:spcBef>
              <a:buNone/>
            </a:pPr>
            <a:r>
              <a:rPr lang="ru-RU" dirty="0">
                <a:solidFill>
                  <a:schemeClr val="tx1">
                    <a:lumMod val="85000"/>
                    <a:lumOff val="15000"/>
                  </a:schemeClr>
                </a:solidFill>
                <a:latin typeface="+mn-lt"/>
              </a:rPr>
              <a:t>В январе 2014 года Институтом иностранных дел и обороны Канады была подготовлена директива по арктическому вопросу, где выделены основные проблемы, с которыми придется столкнуться. Первая </a:t>
            </a:r>
            <a:r>
              <a:rPr lang="en-US" dirty="0">
                <a:solidFill>
                  <a:schemeClr val="tx1">
                    <a:lumMod val="85000"/>
                    <a:lumOff val="15000"/>
                  </a:schemeClr>
                </a:solidFill>
                <a:latin typeface="+mn-lt"/>
              </a:rPr>
              <a:t>–</a:t>
            </a:r>
            <a:r>
              <a:rPr lang="ru-RU" dirty="0">
                <a:solidFill>
                  <a:schemeClr val="tx1">
                    <a:lumMod val="85000"/>
                    <a:lumOff val="15000"/>
                  </a:schemeClr>
                </a:solidFill>
                <a:latin typeface="+mn-lt"/>
              </a:rPr>
              <a:t> это баланс экологии и нефтедобычи. Согласно директиве, Канада намерена противодействовать неизбежным протестам экологам, которые будут организованы против любого разведочного бурения в канадских водах. С другой стороны, в документе отображается необходимость сохранения равновесия в отношении защиты окружающей среды.</a:t>
            </a:r>
          </a:p>
          <a:p>
            <a:pPr marL="444500" indent="-371475">
              <a:lnSpc>
                <a:spcPct val="120000"/>
              </a:lnSpc>
              <a:spcBef>
                <a:spcPts val="1200"/>
              </a:spcBef>
              <a:buNone/>
            </a:pPr>
            <a:r>
              <a:rPr lang="ru-RU" dirty="0">
                <a:solidFill>
                  <a:schemeClr val="tx1">
                    <a:lumMod val="85000"/>
                    <a:lumOff val="15000"/>
                  </a:schemeClr>
                </a:solidFill>
                <a:latin typeface="+mn-lt"/>
              </a:rPr>
              <a:t>Необходимо отметить, что Канада ведет добычу сланцевой нефти в зоне своей ответственности, что опасно для окружающей среды в отличие от традиционной добычи, которую использует Россия</a:t>
            </a:r>
            <a:r>
              <a:rPr lang="ru-RU" dirty="0" smtClean="0">
                <a:solidFill>
                  <a:schemeClr val="tx1">
                    <a:lumMod val="85000"/>
                    <a:lumOff val="15000"/>
                  </a:schemeClr>
                </a:solidFill>
                <a:latin typeface="+mn-lt"/>
              </a:rPr>
              <a:t>.</a:t>
            </a:r>
            <a:endParaRPr lang="ru-RU" dirty="0">
              <a:solidFill>
                <a:schemeClr val="tx1">
                  <a:lumMod val="85000"/>
                  <a:lumOff val="15000"/>
                </a:schemeClr>
              </a:solidFill>
              <a:latin typeface="+mn-lt"/>
            </a:endParaRPr>
          </a:p>
        </p:txBody>
      </p:sp>
    </p:spTree>
    <p:extLst>
      <p:ext uri="{BB962C8B-B14F-4D97-AF65-F5344CB8AC3E}">
        <p14:creationId xmlns:p14="http://schemas.microsoft.com/office/powerpoint/2010/main" val="730783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37</a:t>
            </a:fld>
            <a:endParaRPr lang="ru-RU" dirty="0"/>
          </a:p>
        </p:txBody>
      </p:sp>
      <p:sp>
        <p:nvSpPr>
          <p:cNvPr id="3" name="Текст 2"/>
          <p:cNvSpPr>
            <a:spLocks noGrp="1"/>
          </p:cNvSpPr>
          <p:nvPr>
            <p:ph type="body" idx="4294967295"/>
          </p:nvPr>
        </p:nvSpPr>
        <p:spPr>
          <a:xfrm>
            <a:off x="467544" y="115888"/>
            <a:ext cx="8174806" cy="6481762"/>
          </a:xfrm>
        </p:spPr>
        <p:txBody>
          <a:bodyPr>
            <a:normAutofit fontScale="77500" lnSpcReduction="20000"/>
          </a:bodyPr>
          <a:lstStyle/>
          <a:p>
            <a:pPr marL="536575" indent="-463550">
              <a:spcBef>
                <a:spcPts val="1200"/>
              </a:spcBef>
              <a:buNone/>
              <a:tabLst>
                <a:tab pos="720725" algn="l"/>
              </a:tabLst>
            </a:pPr>
            <a:r>
              <a:rPr lang="ru-RU" sz="2600" b="1" i="1" dirty="0">
                <a:solidFill>
                  <a:schemeClr val="tx1">
                    <a:lumMod val="85000"/>
                    <a:lumOff val="15000"/>
                  </a:schemeClr>
                </a:solidFill>
                <a:latin typeface="+mn-lt"/>
              </a:rPr>
              <a:t>5. Совет по международным отношениям </a:t>
            </a:r>
            <a:r>
              <a:rPr lang="ru-RU" sz="2600" b="1" i="1" dirty="0" smtClean="0">
                <a:solidFill>
                  <a:schemeClr val="tx1">
                    <a:lumMod val="85000"/>
                    <a:lumOff val="15000"/>
                  </a:schemeClr>
                </a:solidFill>
                <a:latin typeface="+mn-lt"/>
              </a:rPr>
              <a:t>(</a:t>
            </a:r>
            <a:r>
              <a:rPr lang="ru-RU" sz="2600" b="1" i="1" dirty="0" err="1" smtClean="0">
                <a:solidFill>
                  <a:schemeClr val="tx1">
                    <a:lumMod val="85000"/>
                    <a:lumOff val="15000"/>
                  </a:schemeClr>
                </a:solidFill>
                <a:latin typeface="+mn-lt"/>
              </a:rPr>
              <a:t>Council</a:t>
            </a:r>
            <a:r>
              <a:rPr lang="ru-RU" sz="2600" b="1" i="1" dirty="0" smtClean="0">
                <a:solidFill>
                  <a:schemeClr val="tx1">
                    <a:lumMod val="85000"/>
                    <a:lumOff val="15000"/>
                  </a:schemeClr>
                </a:solidFill>
                <a:latin typeface="+mn-lt"/>
              </a:rPr>
              <a:t> </a:t>
            </a:r>
            <a:r>
              <a:rPr lang="ru-RU" sz="2600" b="1" i="1" dirty="0" err="1">
                <a:solidFill>
                  <a:schemeClr val="tx1">
                    <a:lumMod val="85000"/>
                    <a:lumOff val="15000"/>
                  </a:schemeClr>
                </a:solidFill>
                <a:latin typeface="+mn-lt"/>
              </a:rPr>
              <a:t>on</a:t>
            </a:r>
            <a:r>
              <a:rPr lang="ru-RU" sz="2600" b="1" i="1" dirty="0">
                <a:solidFill>
                  <a:schemeClr val="tx1">
                    <a:lumMod val="85000"/>
                    <a:lumOff val="15000"/>
                  </a:schemeClr>
                </a:solidFill>
                <a:latin typeface="+mn-lt"/>
              </a:rPr>
              <a:t> </a:t>
            </a:r>
            <a:r>
              <a:rPr lang="ru-RU" sz="2600" b="1" i="1" dirty="0" err="1">
                <a:solidFill>
                  <a:schemeClr val="tx1">
                    <a:lumMod val="85000"/>
                    <a:lumOff val="15000"/>
                  </a:schemeClr>
                </a:solidFill>
                <a:latin typeface="+mn-lt"/>
              </a:rPr>
              <a:t>Foreign</a:t>
            </a:r>
            <a:r>
              <a:rPr lang="ru-RU" sz="2600" b="1" i="1" dirty="0">
                <a:solidFill>
                  <a:schemeClr val="tx1">
                    <a:lumMod val="85000"/>
                    <a:lumOff val="15000"/>
                  </a:schemeClr>
                </a:solidFill>
                <a:latin typeface="+mn-lt"/>
              </a:rPr>
              <a:t> </a:t>
            </a:r>
            <a:r>
              <a:rPr lang="ru-RU" sz="2600" b="1" i="1" dirty="0" err="1">
                <a:solidFill>
                  <a:schemeClr val="tx1">
                    <a:lumMod val="85000"/>
                    <a:lumOff val="15000"/>
                  </a:schemeClr>
                </a:solidFill>
                <a:latin typeface="+mn-lt"/>
              </a:rPr>
              <a:t>Relations</a:t>
            </a:r>
            <a:r>
              <a:rPr lang="ru-RU" sz="2600" b="1" i="1" dirty="0">
                <a:solidFill>
                  <a:schemeClr val="tx1">
                    <a:lumMod val="85000"/>
                    <a:lumOff val="15000"/>
                  </a:schemeClr>
                </a:solidFill>
                <a:latin typeface="+mn-lt"/>
              </a:rPr>
              <a:t>, CFR) – частная американская организация в сфере международных связей.</a:t>
            </a:r>
            <a:r>
              <a:rPr lang="ru-RU" sz="2600" dirty="0">
                <a:solidFill>
                  <a:schemeClr val="tx1">
                    <a:lumMod val="85000"/>
                    <a:lumOff val="15000"/>
                  </a:schemeClr>
                </a:solidFill>
                <a:latin typeface="+mn-lt"/>
              </a:rPr>
              <a:t> </a:t>
            </a:r>
            <a:endParaRPr lang="en-US" sz="2600" dirty="0" smtClean="0">
              <a:solidFill>
                <a:schemeClr val="tx1">
                  <a:lumMod val="85000"/>
                  <a:lumOff val="15000"/>
                </a:schemeClr>
              </a:solidFill>
              <a:latin typeface="+mn-lt"/>
            </a:endParaRPr>
          </a:p>
          <a:p>
            <a:pPr marL="536575" indent="-463550">
              <a:spcBef>
                <a:spcPts val="1200"/>
              </a:spcBef>
              <a:buNone/>
            </a:pPr>
            <a:r>
              <a:rPr lang="ru-RU" sz="2000" dirty="0" smtClean="0">
                <a:solidFill>
                  <a:schemeClr val="tx1">
                    <a:lumMod val="85000"/>
                    <a:lumOff val="15000"/>
                  </a:schemeClr>
                </a:solidFill>
                <a:latin typeface="+mn-lt"/>
              </a:rPr>
              <a:t>Является </a:t>
            </a:r>
            <a:r>
              <a:rPr lang="ru-RU" sz="2000" dirty="0">
                <a:solidFill>
                  <a:schemeClr val="tx1">
                    <a:lumMod val="85000"/>
                    <a:lumOff val="15000"/>
                  </a:schemeClr>
                </a:solidFill>
                <a:latin typeface="+mn-lt"/>
              </a:rPr>
              <a:t>наиболее мощной частной организацией по влиянию на внешнюю политику Соединённых Штатов. Генеральная цель Совета  заключается в упразднении национальных границ и установлении Мирового Правительства. Теоретические основы  - либеральный интернационализм. С 1922 г. Совет издает журнал «</a:t>
            </a:r>
            <a:r>
              <a:rPr lang="ru-RU" sz="2000" dirty="0" err="1">
                <a:solidFill>
                  <a:schemeClr val="tx1">
                    <a:lumMod val="85000"/>
                    <a:lumOff val="15000"/>
                  </a:schemeClr>
                </a:solidFill>
                <a:latin typeface="+mn-lt"/>
              </a:rPr>
              <a:t>Foreign</a:t>
            </a:r>
            <a:r>
              <a:rPr lang="ru-RU" sz="2000" dirty="0">
                <a:solidFill>
                  <a:schemeClr val="tx1">
                    <a:lumMod val="85000"/>
                    <a:lumOff val="15000"/>
                  </a:schemeClr>
                </a:solidFill>
                <a:latin typeface="+mn-lt"/>
              </a:rPr>
              <a:t> </a:t>
            </a:r>
            <a:r>
              <a:rPr lang="ru-RU" sz="2000" dirty="0" err="1">
                <a:solidFill>
                  <a:schemeClr val="tx1">
                    <a:lumMod val="85000"/>
                    <a:lumOff val="15000"/>
                  </a:schemeClr>
                </a:solidFill>
                <a:latin typeface="+mn-lt"/>
              </a:rPr>
              <a:t>Affairs</a:t>
            </a:r>
            <a:r>
              <a:rPr lang="ru-RU" sz="2000" dirty="0">
                <a:solidFill>
                  <a:schemeClr val="tx1">
                    <a:lumMod val="85000"/>
                    <a:lumOff val="15000"/>
                  </a:schemeClr>
                </a:solidFill>
                <a:latin typeface="+mn-lt"/>
              </a:rPr>
              <a:t>», ставший одним из наиболее цитируемых в мире в области международных отношений</a:t>
            </a:r>
            <a:r>
              <a:rPr lang="ru-RU" dirty="0">
                <a:solidFill>
                  <a:schemeClr val="tx1">
                    <a:lumMod val="85000"/>
                    <a:lumOff val="15000"/>
                  </a:schemeClr>
                </a:solidFill>
                <a:latin typeface="+mn-lt"/>
              </a:rPr>
              <a:t>.</a:t>
            </a:r>
          </a:p>
          <a:p>
            <a:pPr marL="536575" indent="-463550">
              <a:spcBef>
                <a:spcPts val="1200"/>
              </a:spcBef>
              <a:buNone/>
            </a:pPr>
            <a:r>
              <a:rPr lang="ru-RU" sz="2000" dirty="0">
                <a:solidFill>
                  <a:schemeClr val="tx1">
                    <a:lumMod val="85000"/>
                    <a:lumOff val="15000"/>
                  </a:schemeClr>
                </a:solidFill>
                <a:latin typeface="+mn-lt"/>
              </a:rPr>
              <a:t>В отношении Севера высказываются предложения интернационализировать моря</a:t>
            </a:r>
            <a:r>
              <a:rPr lang="ru-RU" sz="1800" dirty="0">
                <a:solidFill>
                  <a:schemeClr val="tx1">
                    <a:lumMod val="85000"/>
                    <a:lumOff val="15000"/>
                  </a:schemeClr>
                </a:solidFill>
                <a:latin typeface="+mn-lt"/>
              </a:rPr>
              <a:t>!</a:t>
            </a:r>
          </a:p>
          <a:p>
            <a:pPr marL="536575" indent="-463550">
              <a:spcBef>
                <a:spcPts val="1200"/>
              </a:spcBef>
              <a:buNone/>
            </a:pPr>
            <a:r>
              <a:rPr lang="ru-RU" sz="2100" b="1" i="1" dirty="0">
                <a:solidFill>
                  <a:schemeClr val="tx1">
                    <a:lumMod val="85000"/>
                    <a:lumOff val="15000"/>
                  </a:schemeClr>
                </a:solidFill>
                <a:latin typeface="+mn-lt"/>
              </a:rPr>
              <a:t> </a:t>
            </a:r>
            <a:r>
              <a:rPr lang="ru-RU" sz="2600" b="1" i="1" dirty="0">
                <a:solidFill>
                  <a:schemeClr val="tx1">
                    <a:lumMod val="85000"/>
                    <a:lumOff val="15000"/>
                  </a:schemeClr>
                </a:solidFill>
                <a:latin typeface="+mn-lt"/>
              </a:rPr>
              <a:t>6. Иностранные исследовательские центры. </a:t>
            </a:r>
          </a:p>
          <a:p>
            <a:pPr marL="536575" indent="-463550">
              <a:spcBef>
                <a:spcPts val="1200"/>
              </a:spcBef>
              <a:buNone/>
            </a:pPr>
            <a:r>
              <a:rPr lang="ru-RU" sz="2000" dirty="0">
                <a:solidFill>
                  <a:schemeClr val="tx1">
                    <a:lumMod val="85000"/>
                    <a:lumOff val="15000"/>
                  </a:schemeClr>
                </a:solidFill>
                <a:latin typeface="+mn-lt"/>
              </a:rPr>
              <a:t>Центры распределили между собой по зонам интересов ряд российских территорий.</a:t>
            </a:r>
          </a:p>
          <a:p>
            <a:pPr marL="536575" indent="-463550">
              <a:spcBef>
                <a:spcPts val="1200"/>
              </a:spcBef>
              <a:buNone/>
            </a:pPr>
            <a:r>
              <a:rPr lang="ru-RU" sz="2000" dirty="0">
                <a:solidFill>
                  <a:schemeClr val="tx1">
                    <a:lumMod val="85000"/>
                    <a:lumOff val="15000"/>
                  </a:schemeClr>
                </a:solidFill>
                <a:latin typeface="+mn-lt"/>
              </a:rPr>
              <a:t> Изучением Баренцева и Карского морей занимается Норвежский полярный институт;</a:t>
            </a:r>
          </a:p>
          <a:p>
            <a:pPr marL="536575" indent="-463550">
              <a:spcBef>
                <a:spcPts val="1200"/>
              </a:spcBef>
              <a:buNone/>
            </a:pPr>
            <a:r>
              <a:rPr lang="ru-RU" sz="2000" dirty="0">
                <a:solidFill>
                  <a:schemeClr val="tx1">
                    <a:lumMod val="85000"/>
                    <a:lumOff val="15000"/>
                  </a:schemeClr>
                </a:solidFill>
                <a:latin typeface="+mn-lt"/>
              </a:rPr>
              <a:t> Изучением моря Лаптевых и Республики Саха (Якутия) – Институт морской геологии и Институт им. А. Г. </a:t>
            </a:r>
            <a:r>
              <a:rPr lang="ru-RU" sz="2000" dirty="0" err="1">
                <a:solidFill>
                  <a:schemeClr val="tx1">
                    <a:lumMod val="85000"/>
                    <a:lumOff val="15000"/>
                  </a:schemeClr>
                </a:solidFill>
                <a:latin typeface="+mn-lt"/>
              </a:rPr>
              <a:t>Вегенера</a:t>
            </a:r>
            <a:r>
              <a:rPr lang="ru-RU" sz="2000" dirty="0">
                <a:solidFill>
                  <a:schemeClr val="tx1">
                    <a:lumMod val="85000"/>
                    <a:lumOff val="15000"/>
                  </a:schemeClr>
                </a:solidFill>
                <a:latin typeface="+mn-lt"/>
              </a:rPr>
              <a:t> (Германия);</a:t>
            </a:r>
          </a:p>
          <a:p>
            <a:pPr marL="536575" indent="-463550">
              <a:spcBef>
                <a:spcPts val="1200"/>
              </a:spcBef>
              <a:buNone/>
            </a:pPr>
            <a:r>
              <a:rPr lang="ru-RU" sz="2000" dirty="0">
                <a:solidFill>
                  <a:schemeClr val="tx1">
                    <a:lumMod val="85000"/>
                    <a:lumOff val="15000"/>
                  </a:schemeClr>
                </a:solidFill>
                <a:latin typeface="+mn-lt"/>
              </a:rPr>
              <a:t> Изучением Северного Ледовитого океана – Полярный институт им. Скотта (Великобритания);</a:t>
            </a:r>
          </a:p>
          <a:p>
            <a:pPr marL="536575" indent="-463550">
              <a:spcBef>
                <a:spcPts val="1200"/>
              </a:spcBef>
              <a:buNone/>
            </a:pPr>
            <a:r>
              <a:rPr lang="ru-RU" sz="2000" dirty="0">
                <a:solidFill>
                  <a:schemeClr val="tx1">
                    <a:lumMod val="85000"/>
                    <a:lumOff val="15000"/>
                  </a:schemeClr>
                </a:solidFill>
                <a:latin typeface="+mn-lt"/>
              </a:rPr>
              <a:t> Изучением Дальнего Востока – Полярный научный центр Вашингтонского университета (США) и Судовой фонд (Япония). Целью этих исследований является инициирование предложений об объявлении отдельных районов  заповедными и запрете осуществлять на их территории любую промышленную и хозяйственную деятельность.</a:t>
            </a:r>
          </a:p>
        </p:txBody>
      </p:sp>
    </p:spTree>
    <p:extLst>
      <p:ext uri="{BB962C8B-B14F-4D97-AF65-F5344CB8AC3E}">
        <p14:creationId xmlns:p14="http://schemas.microsoft.com/office/powerpoint/2010/main" val="1910974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C5290963-8818-44D2-9BD7-45C1ED6203EC}" type="slidenum">
              <a:rPr lang="ru-RU" smtClean="0"/>
              <a:t>38</a:t>
            </a:fld>
            <a:endParaRPr lang="ru-RU" dirty="0"/>
          </a:p>
        </p:txBody>
      </p:sp>
      <p:sp>
        <p:nvSpPr>
          <p:cNvPr id="4" name="Заголовок 3"/>
          <p:cNvSpPr>
            <a:spLocks noGrp="1"/>
          </p:cNvSpPr>
          <p:nvPr>
            <p:ph type="title" idx="4294967295"/>
          </p:nvPr>
        </p:nvSpPr>
        <p:spPr>
          <a:xfrm>
            <a:off x="467544" y="116632"/>
            <a:ext cx="8219505" cy="792162"/>
          </a:xfrm>
        </p:spPr>
        <p:txBody>
          <a:bodyPr/>
          <a:lstStyle/>
          <a:p>
            <a:pPr algn="l"/>
            <a:r>
              <a:rPr lang="ru-RU" dirty="0">
                <a:latin typeface="+mj-lt"/>
              </a:rPr>
              <a:t>Выводы</a:t>
            </a:r>
          </a:p>
        </p:txBody>
      </p:sp>
      <p:sp>
        <p:nvSpPr>
          <p:cNvPr id="5" name="Текст 2"/>
          <p:cNvSpPr>
            <a:spLocks noGrp="1"/>
          </p:cNvSpPr>
          <p:nvPr>
            <p:ph type="body" idx="4294967295"/>
          </p:nvPr>
        </p:nvSpPr>
        <p:spPr>
          <a:xfrm>
            <a:off x="503238" y="1052513"/>
            <a:ext cx="8640762" cy="5616575"/>
          </a:xfrm>
        </p:spPr>
        <p:txBody>
          <a:bodyPr>
            <a:normAutofit fontScale="55000" lnSpcReduction="20000"/>
          </a:bodyPr>
          <a:lstStyle/>
          <a:p>
            <a:pPr marL="536575" indent="-463550">
              <a:spcBef>
                <a:spcPts val="1200"/>
              </a:spcBef>
              <a:buNone/>
            </a:pPr>
            <a:r>
              <a:rPr lang="ru-RU" dirty="0" smtClean="0">
                <a:solidFill>
                  <a:schemeClr val="tx1">
                    <a:lumMod val="85000"/>
                    <a:lumOff val="15000"/>
                  </a:schemeClr>
                </a:solidFill>
                <a:latin typeface="+mn-lt"/>
              </a:rPr>
              <a:t>1</a:t>
            </a:r>
            <a:r>
              <a:rPr lang="ru-RU" dirty="0">
                <a:solidFill>
                  <a:schemeClr val="tx1">
                    <a:lumMod val="85000"/>
                    <a:lumOff val="15000"/>
                  </a:schemeClr>
                </a:solidFill>
                <a:latin typeface="+mn-lt"/>
              </a:rPr>
              <a:t>. Арктика с большой вероятностью не станет глобальным центром выработки энергии в ближайшие годы.</a:t>
            </a:r>
          </a:p>
          <a:p>
            <a:pPr marL="536575" indent="-463550">
              <a:spcBef>
                <a:spcPts val="1200"/>
              </a:spcBef>
              <a:buNone/>
            </a:pPr>
            <a:r>
              <a:rPr lang="ru-RU" dirty="0">
                <a:solidFill>
                  <a:schemeClr val="tx1">
                    <a:lumMod val="85000"/>
                    <a:lumOff val="15000"/>
                  </a:schemeClr>
                </a:solidFill>
                <a:latin typeface="+mn-lt"/>
              </a:rPr>
              <a:t>2. Основной частью торгового судоходства в Арктике в ближайшем будущем будут </a:t>
            </a:r>
            <a:r>
              <a:rPr lang="ru-RU" dirty="0" err="1">
                <a:solidFill>
                  <a:schemeClr val="tx1">
                    <a:lumMod val="85000"/>
                    <a:lumOff val="15000"/>
                  </a:schemeClr>
                </a:solidFill>
                <a:latin typeface="+mn-lt"/>
              </a:rPr>
              <a:t>внутрирегиональные</a:t>
            </a:r>
            <a:r>
              <a:rPr lang="ru-RU" dirty="0">
                <a:solidFill>
                  <a:schemeClr val="tx1">
                    <a:lumMod val="85000"/>
                    <a:lumOff val="15000"/>
                  </a:schemeClr>
                </a:solidFill>
                <a:latin typeface="+mn-lt"/>
              </a:rPr>
              <a:t> перевозки по Северному Морскому пути, а не перевозки между Европой и Дальним Востоком. Развитие международной морской  транспортной системы должно соответствовать сегодняшним и  будущим потребностям . Строительство  специального флота .</a:t>
            </a:r>
          </a:p>
          <a:p>
            <a:pPr marL="536575" indent="-463550">
              <a:spcBef>
                <a:spcPts val="1200"/>
              </a:spcBef>
              <a:buNone/>
            </a:pPr>
            <a:r>
              <a:rPr lang="ru-RU" dirty="0">
                <a:solidFill>
                  <a:schemeClr val="tx1">
                    <a:lumMod val="85000"/>
                    <a:lumOff val="15000"/>
                  </a:schemeClr>
                </a:solidFill>
                <a:latin typeface="+mn-lt"/>
              </a:rPr>
              <a:t>3. Общей направленностью развития Арктики является необходимость  создания социально-экономических условий для реализации инновационной экономики на Севере, создания экономического развития совместимого с защитой экосистем. Передовые производственные технологии в сферах жизнедеятельности человека.</a:t>
            </a:r>
          </a:p>
          <a:p>
            <a:pPr marL="536575" indent="-463550">
              <a:spcBef>
                <a:spcPts val="1200"/>
              </a:spcBef>
              <a:buNone/>
            </a:pPr>
            <a:r>
              <a:rPr lang="ru-RU" dirty="0">
                <a:solidFill>
                  <a:schemeClr val="tx1">
                    <a:lumMod val="85000"/>
                    <a:lumOff val="15000"/>
                  </a:schemeClr>
                </a:solidFill>
                <a:latin typeface="+mn-lt"/>
              </a:rPr>
              <a:t>4. Для реализации стратегических возможностей региона в таких сферах, как освоение его природных богатств необходимо создание инфраструктуры - автомобильные дороги с твердым покрытием, северные порты.</a:t>
            </a:r>
          </a:p>
          <a:p>
            <a:pPr marL="536575" indent="-463550">
              <a:spcBef>
                <a:spcPts val="1200"/>
              </a:spcBef>
              <a:buNone/>
            </a:pPr>
            <a:r>
              <a:rPr lang="ru-RU" dirty="0">
                <a:solidFill>
                  <a:schemeClr val="tx1">
                    <a:lumMod val="85000"/>
                    <a:lumOff val="15000"/>
                  </a:schemeClr>
                </a:solidFill>
                <a:latin typeface="+mn-lt"/>
              </a:rPr>
              <a:t>5. Основные проблемы, связанные с подходом к развитию Арктики – это разработка процедур для поощрения внедрения </a:t>
            </a:r>
            <a:r>
              <a:rPr lang="ru-RU" dirty="0" err="1">
                <a:solidFill>
                  <a:schemeClr val="tx1">
                    <a:lumMod val="85000"/>
                    <a:lumOff val="15000"/>
                  </a:schemeClr>
                </a:solidFill>
                <a:latin typeface="+mn-lt"/>
              </a:rPr>
              <a:t>экосистемного</a:t>
            </a:r>
            <a:r>
              <a:rPr lang="ru-RU" dirty="0">
                <a:solidFill>
                  <a:schemeClr val="tx1">
                    <a:lumMod val="85000"/>
                    <a:lumOff val="15000"/>
                  </a:schemeClr>
                </a:solidFill>
                <a:latin typeface="+mn-lt"/>
              </a:rPr>
              <a:t> управления в Арктике, в том числе проведение  систематических конференции под покровительством Рамочной Конференции ООН об изменении климата и Конвенции о биологическом разнообразии.</a:t>
            </a:r>
          </a:p>
          <a:p>
            <a:pPr marL="536575" indent="-463550">
              <a:spcBef>
                <a:spcPts val="1200"/>
              </a:spcBef>
              <a:buNone/>
            </a:pPr>
            <a:r>
              <a:rPr lang="ru-RU" dirty="0">
                <a:solidFill>
                  <a:schemeClr val="tx1">
                    <a:lumMod val="85000"/>
                    <a:lumOff val="15000"/>
                  </a:schemeClr>
                </a:solidFill>
                <a:latin typeface="+mn-lt"/>
              </a:rPr>
              <a:t>6. Анализ реальных источников конфликта в Арктике, и каким образом заинтересованные стороны стремятся к их решению, демонстрирует с большей вероятность </a:t>
            </a:r>
            <a:r>
              <a:rPr lang="ru-RU" i="1" dirty="0">
                <a:solidFill>
                  <a:schemeClr val="tx1">
                    <a:lumMod val="85000"/>
                    <a:lumOff val="15000"/>
                  </a:schemeClr>
                </a:solidFill>
                <a:latin typeface="+mn-lt"/>
              </a:rPr>
              <a:t> Сотрудничество, а не  соперничество</a:t>
            </a:r>
            <a:r>
              <a:rPr lang="ru-RU" i="1" dirty="0" smtClean="0">
                <a:solidFill>
                  <a:schemeClr val="tx1">
                    <a:lumMod val="85000"/>
                    <a:lumOff val="15000"/>
                  </a:schemeClr>
                </a:solidFill>
                <a:latin typeface="+mn-lt"/>
              </a:rPr>
              <a:t>.</a:t>
            </a:r>
          </a:p>
          <a:p>
            <a:pPr marL="536575" indent="-463550">
              <a:spcBef>
                <a:spcPts val="1200"/>
              </a:spcBef>
              <a:buNone/>
            </a:pPr>
            <a:r>
              <a:rPr lang="ru-RU" b="1" dirty="0">
                <a:solidFill>
                  <a:schemeClr val="tx1">
                    <a:lumMod val="85000"/>
                    <a:lumOff val="15000"/>
                  </a:schemeClr>
                </a:solidFill>
              </a:rPr>
              <a:t>Известно заявление Президента РФ В.В. Путина «мы считаем исключительно важным сохранить Арктику в качестве зоны мира и сотрудничества».</a:t>
            </a:r>
          </a:p>
          <a:p>
            <a:pPr marL="536575" indent="-463550">
              <a:spcBef>
                <a:spcPts val="1200"/>
              </a:spcBef>
              <a:buNone/>
            </a:pPr>
            <a:r>
              <a:rPr lang="ru-RU" smtClean="0">
                <a:solidFill>
                  <a:schemeClr val="tx1">
                    <a:lumMod val="85000"/>
                    <a:lumOff val="15000"/>
                  </a:schemeClr>
                </a:solidFill>
                <a:latin typeface="+mn-lt"/>
              </a:rPr>
              <a:t>7</a:t>
            </a:r>
            <a:r>
              <a:rPr lang="ru-RU" dirty="0">
                <a:solidFill>
                  <a:schemeClr val="tx1">
                    <a:lumMod val="85000"/>
                    <a:lumOff val="15000"/>
                  </a:schemeClr>
                </a:solidFill>
                <a:latin typeface="+mn-lt"/>
              </a:rPr>
              <a:t>. Относительно развития модели влияния деятельности человека  на глобальную</a:t>
            </a:r>
            <a:r>
              <a:rPr lang="ru-RU" i="1" dirty="0">
                <a:solidFill>
                  <a:schemeClr val="tx1">
                    <a:lumMod val="85000"/>
                    <a:lumOff val="15000"/>
                  </a:schemeClr>
                </a:solidFill>
                <a:latin typeface="+mn-lt"/>
              </a:rPr>
              <a:t> внешнюю среду и, следовательно, на Арктику. Модель развивается в следующих направлениях:</a:t>
            </a:r>
            <a:endParaRPr lang="ru-RU" dirty="0">
              <a:solidFill>
                <a:schemeClr val="tx1">
                  <a:lumMod val="85000"/>
                  <a:lumOff val="15000"/>
                </a:schemeClr>
              </a:solidFill>
              <a:latin typeface="+mn-lt"/>
            </a:endParaRPr>
          </a:p>
          <a:p>
            <a:pPr marL="1211453" lvl="1" indent="-342900">
              <a:spcBef>
                <a:spcPts val="600"/>
              </a:spcBef>
              <a:buFont typeface="Wingdings" panose="05000000000000000000" pitchFamily="2" charset="2"/>
              <a:buChar char="§"/>
            </a:pPr>
            <a:r>
              <a:rPr lang="ru-RU" sz="2200" i="1" dirty="0" smtClean="0">
                <a:solidFill>
                  <a:schemeClr val="tx1">
                    <a:lumMod val="85000"/>
                    <a:lumOff val="15000"/>
                  </a:schemeClr>
                </a:solidFill>
                <a:latin typeface="+mn-lt"/>
              </a:rPr>
              <a:t>увеличение </a:t>
            </a:r>
            <a:r>
              <a:rPr lang="ru-RU" sz="2200" i="1" dirty="0">
                <a:solidFill>
                  <a:schemeClr val="tx1">
                    <a:lumMod val="85000"/>
                    <a:lumOff val="15000"/>
                  </a:schemeClr>
                </a:solidFill>
                <a:latin typeface="+mn-lt"/>
              </a:rPr>
              <a:t>количества эндогенных переменных;</a:t>
            </a:r>
            <a:endParaRPr lang="ru-RU" sz="2200" dirty="0">
              <a:solidFill>
                <a:schemeClr val="tx1">
                  <a:lumMod val="85000"/>
                  <a:lumOff val="15000"/>
                </a:schemeClr>
              </a:solidFill>
              <a:latin typeface="+mn-lt"/>
            </a:endParaRPr>
          </a:p>
          <a:p>
            <a:pPr marL="1211453" lvl="1" indent="-342900">
              <a:spcBef>
                <a:spcPts val="600"/>
              </a:spcBef>
              <a:buFont typeface="Wingdings" panose="05000000000000000000" pitchFamily="2" charset="2"/>
              <a:buChar char="§"/>
            </a:pPr>
            <a:r>
              <a:rPr lang="ru-RU" sz="2200" i="1" dirty="0" smtClean="0">
                <a:solidFill>
                  <a:schemeClr val="tx1">
                    <a:lumMod val="85000"/>
                    <a:lumOff val="15000"/>
                  </a:schemeClr>
                </a:solidFill>
                <a:latin typeface="+mn-lt"/>
              </a:rPr>
              <a:t>увеличение </a:t>
            </a:r>
            <a:r>
              <a:rPr lang="ru-RU" sz="2200" i="1" dirty="0">
                <a:solidFill>
                  <a:schemeClr val="tx1">
                    <a:lumMod val="85000"/>
                    <a:lumOff val="15000"/>
                  </a:schemeClr>
                </a:solidFill>
                <a:latin typeface="+mn-lt"/>
              </a:rPr>
              <a:t>числа экзогенных переменных;</a:t>
            </a:r>
            <a:endParaRPr lang="ru-RU" sz="2200" dirty="0">
              <a:solidFill>
                <a:schemeClr val="tx1">
                  <a:lumMod val="85000"/>
                  <a:lumOff val="15000"/>
                </a:schemeClr>
              </a:solidFill>
              <a:latin typeface="+mn-lt"/>
            </a:endParaRPr>
          </a:p>
          <a:p>
            <a:pPr marL="1211453" lvl="1" indent="-342900">
              <a:spcBef>
                <a:spcPts val="600"/>
              </a:spcBef>
              <a:buFont typeface="Wingdings" panose="05000000000000000000" pitchFamily="2" charset="2"/>
              <a:buChar char="§"/>
            </a:pPr>
            <a:r>
              <a:rPr lang="ru-RU" sz="2200" i="1" dirty="0" smtClean="0">
                <a:solidFill>
                  <a:schemeClr val="tx1">
                    <a:lumMod val="85000"/>
                    <a:lumOff val="15000"/>
                  </a:schemeClr>
                </a:solidFill>
                <a:latin typeface="+mn-lt"/>
              </a:rPr>
              <a:t>увеличение </a:t>
            </a:r>
            <a:r>
              <a:rPr lang="ru-RU" sz="2200" i="1" dirty="0">
                <a:solidFill>
                  <a:schemeClr val="tx1">
                    <a:lumMod val="85000"/>
                    <a:lumOff val="15000"/>
                  </a:schemeClr>
                </a:solidFill>
                <a:latin typeface="+mn-lt"/>
              </a:rPr>
              <a:t>длины временных рядов;</a:t>
            </a:r>
            <a:endParaRPr lang="ru-RU" sz="2200" dirty="0">
              <a:solidFill>
                <a:schemeClr val="tx1">
                  <a:lumMod val="85000"/>
                  <a:lumOff val="15000"/>
                </a:schemeClr>
              </a:solidFill>
              <a:latin typeface="+mn-lt"/>
            </a:endParaRPr>
          </a:p>
          <a:p>
            <a:pPr marL="1211453" lvl="1" indent="-342900">
              <a:spcBef>
                <a:spcPts val="600"/>
              </a:spcBef>
              <a:buFont typeface="Wingdings" panose="05000000000000000000" pitchFamily="2" charset="2"/>
              <a:buChar char="§"/>
            </a:pPr>
            <a:r>
              <a:rPr lang="ru-RU" sz="2200" i="1" dirty="0" smtClean="0">
                <a:solidFill>
                  <a:schemeClr val="tx1">
                    <a:lumMod val="85000"/>
                    <a:lumOff val="15000"/>
                  </a:schemeClr>
                </a:solidFill>
                <a:latin typeface="+mn-lt"/>
              </a:rPr>
              <a:t>анализ </a:t>
            </a:r>
            <a:r>
              <a:rPr lang="ru-RU" sz="2200" i="1" dirty="0">
                <a:solidFill>
                  <a:schemeClr val="tx1">
                    <a:lumMod val="85000"/>
                    <a:lumOff val="15000"/>
                  </a:schemeClr>
                </a:solidFill>
                <a:latin typeface="+mn-lt"/>
              </a:rPr>
              <a:t>нелинейных связей. </a:t>
            </a:r>
            <a:endParaRPr lang="ru-RU" sz="2200" dirty="0">
              <a:solidFill>
                <a:schemeClr val="tx1">
                  <a:lumMod val="85000"/>
                  <a:lumOff val="15000"/>
                </a:schemeClr>
              </a:solidFill>
              <a:latin typeface="+mn-lt"/>
            </a:endParaRPr>
          </a:p>
        </p:txBody>
      </p:sp>
    </p:spTree>
    <p:extLst>
      <p:ext uri="{BB962C8B-B14F-4D97-AF65-F5344CB8AC3E}">
        <p14:creationId xmlns:p14="http://schemas.microsoft.com/office/powerpoint/2010/main" val="4185338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5290963-8818-44D2-9BD7-45C1ED6203EC}" type="slidenum">
              <a:rPr lang="ru-RU" smtClean="0"/>
              <a:t>4</a:t>
            </a:fld>
            <a:endParaRPr lang="ru-RU" dirty="0"/>
          </a:p>
        </p:txBody>
      </p:sp>
      <p:sp>
        <p:nvSpPr>
          <p:cNvPr id="5" name="Заголовок 1"/>
          <p:cNvSpPr txBox="1">
            <a:spLocks/>
          </p:cNvSpPr>
          <p:nvPr/>
        </p:nvSpPr>
        <p:spPr>
          <a:xfrm>
            <a:off x="755576" y="44624"/>
            <a:ext cx="7920880" cy="576064"/>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ru-RU" sz="3200" dirty="0" smtClean="0">
                <a:effectLst/>
                <a:latin typeface="+mj-lt"/>
              </a:rPr>
              <a:t>Интерес к АРКТИКЕ</a:t>
            </a:r>
            <a:endParaRPr lang="ru-RU" sz="3200" dirty="0">
              <a:latin typeface="+mj-lt"/>
            </a:endParaRPr>
          </a:p>
        </p:txBody>
      </p:sp>
      <p:sp>
        <p:nvSpPr>
          <p:cNvPr id="6" name="Текст 2"/>
          <p:cNvSpPr txBox="1">
            <a:spLocks/>
          </p:cNvSpPr>
          <p:nvPr/>
        </p:nvSpPr>
        <p:spPr>
          <a:xfrm>
            <a:off x="251520" y="692696"/>
            <a:ext cx="8784976" cy="6048672"/>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360363">
              <a:buNone/>
            </a:pPr>
            <a:r>
              <a:rPr lang="ru-RU" sz="2500" dirty="0" smtClean="0">
                <a:solidFill>
                  <a:schemeClr val="tx1">
                    <a:lumMod val="85000"/>
                    <a:lumOff val="15000"/>
                  </a:schemeClr>
                </a:solidFill>
                <a:latin typeface="+mn-lt"/>
              </a:rPr>
              <a:t>Причиной столь повышенного интереса к полярным широтам являются богатые природные ресурсы Арктики. Все ссылки на оценки Геологической службы США от 2008 года: 13% неразведанных мировых запасов нефти и 30% неразведанных запасов природного газа находятся за Полярным кругом. Учитывая растущий в перспективе энергетический голод промышленно развитых  и растущих стран, можно понять такой интерес. Дополнительным фактором в стремлении изучить Арктическое пространство является и промышленный вылов рыбы и других морских обитателей.</a:t>
            </a:r>
          </a:p>
          <a:p>
            <a:pPr marL="0" indent="360363">
              <a:buNone/>
            </a:pPr>
            <a:endParaRPr lang="ru-RU" sz="2500" dirty="0" smtClean="0">
              <a:solidFill>
                <a:schemeClr val="tx1">
                  <a:lumMod val="85000"/>
                  <a:lumOff val="15000"/>
                </a:schemeClr>
              </a:solidFill>
              <a:latin typeface="+mn-lt"/>
            </a:endParaRPr>
          </a:p>
          <a:p>
            <a:pPr marL="0" indent="360363">
              <a:buNone/>
            </a:pPr>
            <a:r>
              <a:rPr lang="ru-RU" sz="2500" dirty="0" smtClean="0">
                <a:solidFill>
                  <a:schemeClr val="tx1">
                    <a:lumMod val="85000"/>
                    <a:lumOff val="15000"/>
                  </a:schemeClr>
                </a:solidFill>
                <a:latin typeface="+mn-lt"/>
              </a:rPr>
              <a:t>Кроме всего прочего, через Арктику пролегает самый удобный морской маршрут из Европы в Азию. Расстояние, проходимое судами из Мурманска в японский порт Иокогаму через Суэцкий канал, составляет 12 840 морских миль, тогда как Северным морским путём он - 5770 морских миль. А это значительно уменьшает все транспортные затраты.</a:t>
            </a:r>
          </a:p>
          <a:p>
            <a:pPr marL="0" indent="360363">
              <a:buNone/>
            </a:pPr>
            <a:endParaRPr lang="ru-RU" sz="2500" dirty="0" smtClean="0">
              <a:solidFill>
                <a:schemeClr val="tx1">
                  <a:lumMod val="85000"/>
                  <a:lumOff val="15000"/>
                </a:schemeClr>
              </a:solidFill>
              <a:latin typeface="+mn-lt"/>
            </a:endParaRPr>
          </a:p>
          <a:p>
            <a:r>
              <a:rPr lang="ru-RU" sz="2900" b="1" dirty="0" smtClean="0">
                <a:solidFill>
                  <a:schemeClr val="tx1">
                    <a:lumMod val="85000"/>
                    <a:lumOff val="15000"/>
                  </a:schemeClr>
                </a:solidFill>
                <a:latin typeface="+mn-lt"/>
              </a:rPr>
              <a:t>Внешняя среда меняет Арктический климат </a:t>
            </a:r>
          </a:p>
          <a:p>
            <a:r>
              <a:rPr lang="ru-RU" sz="2900" b="1" dirty="0" smtClean="0">
                <a:solidFill>
                  <a:schemeClr val="tx1">
                    <a:lumMod val="85000"/>
                    <a:lumOff val="15000"/>
                  </a:schemeClr>
                </a:solidFill>
                <a:latin typeface="+mn-lt"/>
              </a:rPr>
              <a:t>Внешняя среда и процессы во внешней среде</a:t>
            </a:r>
          </a:p>
          <a:p>
            <a:pPr marL="538163" lvl="1" indent="0">
              <a:buNone/>
            </a:pPr>
            <a:r>
              <a:rPr lang="ru-RU" sz="2500" dirty="0" smtClean="0">
                <a:solidFill>
                  <a:schemeClr val="tx1">
                    <a:lumMod val="85000"/>
                    <a:lumOff val="15000"/>
                  </a:schemeClr>
                </a:solidFill>
                <a:latin typeface="+mn-lt"/>
              </a:rPr>
              <a:t>Происходящее в Арктике – это отражение процессов внешней среды.</a:t>
            </a:r>
          </a:p>
          <a:p>
            <a:pPr marL="538163" lvl="1" indent="0">
              <a:buNone/>
            </a:pPr>
            <a:r>
              <a:rPr lang="ru-RU" sz="2500" dirty="0" smtClean="0">
                <a:solidFill>
                  <a:schemeClr val="tx1">
                    <a:lumMod val="85000"/>
                    <a:lumOff val="15000"/>
                  </a:schemeClr>
                </a:solidFill>
                <a:latin typeface="+mn-lt"/>
              </a:rPr>
              <a:t>Внешняя среда планеты характеризуется некоторым множеством процессов, происходящих в   среде:</a:t>
            </a:r>
          </a:p>
          <a:p>
            <a:pPr marL="1154430" lvl="1">
              <a:buFont typeface="Wingdings" panose="05000000000000000000" pitchFamily="2" charset="2"/>
              <a:buChar char="Ø"/>
            </a:pPr>
            <a:r>
              <a:rPr lang="ru-RU" sz="2500" dirty="0" smtClean="0">
                <a:solidFill>
                  <a:schemeClr val="tx1">
                    <a:lumMod val="85000"/>
                    <a:lumOff val="15000"/>
                  </a:schemeClr>
                </a:solidFill>
                <a:latin typeface="+mn-lt"/>
              </a:rPr>
              <a:t>Климатологические катастрофы; </a:t>
            </a:r>
          </a:p>
          <a:p>
            <a:pPr marL="1154430" lvl="1">
              <a:buFont typeface="Wingdings" panose="05000000000000000000" pitchFamily="2" charset="2"/>
              <a:buChar char="Ø"/>
            </a:pPr>
            <a:r>
              <a:rPr lang="ru-RU" sz="2500" dirty="0" smtClean="0">
                <a:solidFill>
                  <a:schemeClr val="tx1">
                    <a:lumMod val="85000"/>
                    <a:lumOff val="15000"/>
                  </a:schemeClr>
                </a:solidFill>
                <a:latin typeface="+mn-lt"/>
              </a:rPr>
              <a:t>Изменение содержания </a:t>
            </a:r>
            <a:r>
              <a:rPr lang="en-US" sz="2500" dirty="0" smtClean="0">
                <a:solidFill>
                  <a:schemeClr val="tx1">
                    <a:lumMod val="85000"/>
                    <a:lumOff val="15000"/>
                  </a:schemeClr>
                </a:solidFill>
                <a:latin typeface="+mn-lt"/>
              </a:rPr>
              <a:t>CO</a:t>
            </a:r>
            <a:r>
              <a:rPr lang="ru-RU" sz="2500" dirty="0" smtClean="0">
                <a:solidFill>
                  <a:schemeClr val="tx1">
                    <a:lumMod val="85000"/>
                    <a:lumOff val="15000"/>
                  </a:schemeClr>
                </a:solidFill>
                <a:latin typeface="+mn-lt"/>
              </a:rPr>
              <a:t>2; </a:t>
            </a:r>
          </a:p>
          <a:p>
            <a:pPr marL="1154430" lvl="1">
              <a:buFont typeface="Wingdings" panose="05000000000000000000" pitchFamily="2" charset="2"/>
              <a:buChar char="Ø"/>
            </a:pPr>
            <a:r>
              <a:rPr lang="ru-RU" sz="2500" dirty="0" smtClean="0">
                <a:solidFill>
                  <a:schemeClr val="tx1">
                    <a:lumMod val="85000"/>
                    <a:lumOff val="15000"/>
                  </a:schemeClr>
                </a:solidFill>
                <a:latin typeface="+mn-lt"/>
              </a:rPr>
              <a:t>Изменение парниковых газов от промышленности, </a:t>
            </a:r>
          </a:p>
          <a:p>
            <a:pPr marL="1154430" lvl="1">
              <a:buFont typeface="Wingdings" panose="05000000000000000000" pitchFamily="2" charset="2"/>
              <a:buChar char="Ø"/>
            </a:pPr>
            <a:r>
              <a:rPr lang="ru-RU" sz="2500" dirty="0" smtClean="0">
                <a:solidFill>
                  <a:schemeClr val="tx1">
                    <a:lumMod val="85000"/>
                    <a:lumOff val="15000"/>
                  </a:schemeClr>
                </a:solidFill>
                <a:latin typeface="+mn-lt"/>
              </a:rPr>
              <a:t>Изменение парниковых газов от сельского хозяйства, </a:t>
            </a:r>
          </a:p>
          <a:p>
            <a:pPr marL="1154430" lvl="1">
              <a:buFont typeface="Wingdings" panose="05000000000000000000" pitchFamily="2" charset="2"/>
              <a:buChar char="Ø"/>
            </a:pPr>
            <a:r>
              <a:rPr lang="ru-RU" sz="2500" dirty="0" smtClean="0">
                <a:solidFill>
                  <a:schemeClr val="tx1">
                    <a:lumMod val="85000"/>
                    <a:lumOff val="15000"/>
                  </a:schemeClr>
                </a:solidFill>
                <a:latin typeface="+mn-lt"/>
              </a:rPr>
              <a:t>Изменение глобальной температуры среды;</a:t>
            </a:r>
          </a:p>
          <a:p>
            <a:pPr marL="1154430" lvl="1">
              <a:buFont typeface="Wingdings" panose="05000000000000000000" pitchFamily="2" charset="2"/>
              <a:buChar char="Ø"/>
            </a:pPr>
            <a:r>
              <a:rPr lang="ru-RU" sz="2500" dirty="0" smtClean="0">
                <a:solidFill>
                  <a:schemeClr val="tx1">
                    <a:lumMod val="85000"/>
                    <a:lumOff val="15000"/>
                  </a:schemeClr>
                </a:solidFill>
                <a:latin typeface="+mn-lt"/>
              </a:rPr>
              <a:t>Изменение запасов пресной воды;</a:t>
            </a:r>
          </a:p>
          <a:p>
            <a:pPr marL="1154430" lvl="1">
              <a:buFont typeface="Wingdings" panose="05000000000000000000" pitchFamily="2" charset="2"/>
              <a:buChar char="Ø"/>
            </a:pPr>
            <a:r>
              <a:rPr lang="ru-RU" sz="2500" dirty="0" smtClean="0">
                <a:solidFill>
                  <a:schemeClr val="tx1">
                    <a:lumMod val="85000"/>
                    <a:lumOff val="15000"/>
                  </a:schemeClr>
                </a:solidFill>
                <a:latin typeface="+mn-lt"/>
              </a:rPr>
              <a:t>Изменение площади лесов. </a:t>
            </a:r>
          </a:p>
          <a:p>
            <a:pPr marL="0" indent="360000">
              <a:buNone/>
            </a:pPr>
            <a:r>
              <a:rPr lang="ru-RU" sz="2500" dirty="0">
                <a:solidFill>
                  <a:schemeClr val="tx1">
                    <a:lumMod val="85000"/>
                    <a:lumOff val="15000"/>
                  </a:schemeClr>
                </a:solidFill>
                <a:latin typeface="+mn-lt"/>
              </a:rPr>
              <a:t>Эволюция</a:t>
            </a:r>
            <a:r>
              <a:rPr lang="ru-RU" sz="2500" dirty="0" smtClean="0">
                <a:solidFill>
                  <a:schemeClr val="tx1">
                    <a:lumMod val="85000"/>
                    <a:lumOff val="15000"/>
                  </a:schemeClr>
                </a:solidFill>
                <a:latin typeface="+mn-lt"/>
              </a:rPr>
              <a:t> процессов окружающей среды во времени описывается временными рядами индикаторов, оценивающих каждый процесс.</a:t>
            </a:r>
          </a:p>
          <a:p>
            <a:pPr marL="0" indent="360000">
              <a:buNone/>
            </a:pPr>
            <a:endParaRPr lang="ru-RU" sz="2500" dirty="0" smtClean="0">
              <a:solidFill>
                <a:schemeClr val="tx1">
                  <a:lumMod val="85000"/>
                  <a:lumOff val="15000"/>
                </a:schemeClr>
              </a:solidFill>
              <a:latin typeface="+mn-lt"/>
            </a:endParaRPr>
          </a:p>
          <a:p>
            <a:r>
              <a:rPr lang="ru-RU" sz="2900" b="1" dirty="0" smtClean="0">
                <a:solidFill>
                  <a:schemeClr val="tx1">
                    <a:lumMod val="85000"/>
                    <a:lumOff val="15000"/>
                  </a:schemeClr>
                </a:solidFill>
                <a:latin typeface="+mn-lt"/>
              </a:rPr>
              <a:t>Особенности протекания каждого процесса</a:t>
            </a:r>
          </a:p>
          <a:p>
            <a:pPr marL="1211580" lvl="1" indent="-342900">
              <a:buFont typeface="+mj-lt"/>
              <a:buAutoNum type="alphaLcParenR"/>
            </a:pPr>
            <a:r>
              <a:rPr lang="ru-RU" sz="2500" dirty="0" smtClean="0">
                <a:solidFill>
                  <a:schemeClr val="tx1">
                    <a:lumMod val="85000"/>
                    <a:lumOff val="15000"/>
                  </a:schemeClr>
                </a:solidFill>
                <a:latin typeface="+mn-lt"/>
              </a:rPr>
              <a:t>на текущую оценку процесса влияет предыстория протекания процесса;</a:t>
            </a:r>
          </a:p>
          <a:p>
            <a:pPr marL="1211580" lvl="1" indent="-342900">
              <a:buFont typeface="+mj-lt"/>
              <a:buAutoNum type="alphaLcParenR"/>
            </a:pPr>
            <a:r>
              <a:rPr lang="ru-RU" sz="2500" dirty="0" smtClean="0">
                <a:solidFill>
                  <a:schemeClr val="tx1">
                    <a:lumMod val="85000"/>
                    <a:lumOff val="15000"/>
                  </a:schemeClr>
                </a:solidFill>
                <a:latin typeface="+mn-lt"/>
              </a:rPr>
              <a:t>на текущую оценку процесса влияют различные динамические факторы жизнедеятельности человека;</a:t>
            </a:r>
          </a:p>
          <a:p>
            <a:pPr marL="1211580" lvl="1" indent="-342900">
              <a:buFont typeface="+mj-lt"/>
              <a:buAutoNum type="alphaLcParenR"/>
            </a:pPr>
            <a:r>
              <a:rPr lang="ru-RU" sz="2500" dirty="0" smtClean="0">
                <a:solidFill>
                  <a:schemeClr val="tx1">
                    <a:lumMod val="85000"/>
                    <a:lumOff val="15000"/>
                  </a:schemeClr>
                </a:solidFill>
                <a:latin typeface="+mn-lt"/>
              </a:rPr>
              <a:t>на текущую оценку процесса могут влиять другие процессы</a:t>
            </a:r>
          </a:p>
          <a:p>
            <a:pPr marL="0" indent="361950"/>
            <a:endParaRPr lang="ru-RU" dirty="0" smtClean="0">
              <a:solidFill>
                <a:schemeClr val="tx1">
                  <a:lumMod val="85000"/>
                  <a:lumOff val="15000"/>
                </a:schemeClr>
              </a:solidFill>
              <a:latin typeface="+mn-lt"/>
            </a:endParaRPr>
          </a:p>
          <a:p>
            <a:pPr marL="0" indent="360000">
              <a:buNone/>
            </a:pPr>
            <a:r>
              <a:rPr lang="ru-RU" sz="2500" dirty="0" smtClean="0">
                <a:solidFill>
                  <a:schemeClr val="tx1">
                    <a:lumMod val="85000"/>
                    <a:lumOff val="15000"/>
                  </a:schemeClr>
                </a:solidFill>
                <a:latin typeface="+mn-lt"/>
              </a:rPr>
              <a:t>Изменение внешней среды и глобализация сжимают связи между Арктикой и внешним миром.</a:t>
            </a:r>
          </a:p>
          <a:p>
            <a:pPr marL="0" indent="360000">
              <a:buNone/>
            </a:pPr>
            <a:r>
              <a:rPr lang="ru-RU" sz="2500" dirty="0" smtClean="0">
                <a:solidFill>
                  <a:schemeClr val="tx1">
                    <a:lumMod val="85000"/>
                    <a:lumOff val="15000"/>
                  </a:schemeClr>
                </a:solidFill>
                <a:latin typeface="+mn-lt"/>
              </a:rPr>
              <a:t>Гипотетическое предположение, что мы приближаемся к переломному моменту, ведущему к нелинейным и резким изменениям во влиянии внешней среды на Арктику, больше не может быть отклонено как паникующее.</a:t>
            </a:r>
            <a:endParaRPr lang="ru-RU" sz="2500" dirty="0">
              <a:solidFill>
                <a:schemeClr val="tx1">
                  <a:lumMod val="85000"/>
                  <a:lumOff val="15000"/>
                </a:schemeClr>
              </a:solidFill>
              <a:latin typeface="+mn-lt"/>
            </a:endParaRPr>
          </a:p>
        </p:txBody>
      </p:sp>
      <p:sp>
        <p:nvSpPr>
          <p:cNvPr id="7" name="Скругленный прямоугольник 6"/>
          <p:cNvSpPr/>
          <p:nvPr/>
        </p:nvSpPr>
        <p:spPr>
          <a:xfrm>
            <a:off x="8495928" y="8618"/>
            <a:ext cx="648072" cy="3600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3</a:t>
            </a:r>
          </a:p>
        </p:txBody>
      </p:sp>
    </p:spTree>
    <p:extLst>
      <p:ext uri="{BB962C8B-B14F-4D97-AF65-F5344CB8AC3E}">
        <p14:creationId xmlns:p14="http://schemas.microsoft.com/office/powerpoint/2010/main" val="1472314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5</a:t>
            </a:fld>
            <a:endParaRPr lang="ru-RU" dirty="0"/>
          </a:p>
        </p:txBody>
      </p:sp>
      <p:sp>
        <p:nvSpPr>
          <p:cNvPr id="2" name="Заголовок 1"/>
          <p:cNvSpPr>
            <a:spLocks noGrp="1"/>
          </p:cNvSpPr>
          <p:nvPr>
            <p:ph type="title" idx="4294967295"/>
          </p:nvPr>
        </p:nvSpPr>
        <p:spPr>
          <a:xfrm>
            <a:off x="0" y="260350"/>
            <a:ext cx="8353425" cy="1728788"/>
          </a:xfrm>
        </p:spPr>
        <p:txBody>
          <a:bodyPr>
            <a:noAutofit/>
          </a:bodyPr>
          <a:lstStyle/>
          <a:p>
            <a:pPr>
              <a:lnSpc>
                <a:spcPct val="80000"/>
              </a:lnSpc>
              <a:spcBef>
                <a:spcPts val="600"/>
              </a:spcBef>
            </a:pPr>
            <a:r>
              <a:rPr lang="en-US" sz="2800" dirty="0">
                <a:effectLst/>
                <a:latin typeface="+mj-lt"/>
              </a:rPr>
              <a:t>Endogenous Variables</a:t>
            </a:r>
            <a:r>
              <a:rPr lang="ru-RU" sz="2800" dirty="0" smtClean="0">
                <a:effectLst/>
                <a:latin typeface="+mj-lt"/>
              </a:rPr>
              <a:t/>
            </a:r>
            <a:br>
              <a:rPr lang="ru-RU" sz="2800" dirty="0" smtClean="0">
                <a:effectLst/>
                <a:latin typeface="+mj-lt"/>
              </a:rPr>
            </a:br>
            <a:r>
              <a:rPr lang="en-US" sz="2800" dirty="0" smtClean="0">
                <a:effectLst/>
                <a:latin typeface="+mj-lt"/>
              </a:rPr>
              <a:t>The </a:t>
            </a:r>
            <a:r>
              <a:rPr lang="en-US" sz="2800" dirty="0">
                <a:effectLst/>
                <a:latin typeface="+mj-lt"/>
              </a:rPr>
              <a:t>indicators </a:t>
            </a:r>
            <a:r>
              <a:rPr lang="en-US" sz="2800" dirty="0" smtClean="0">
                <a:effectLst/>
                <a:latin typeface="+mj-lt"/>
              </a:rPr>
              <a:t>to estimate of the external </a:t>
            </a:r>
            <a:r>
              <a:rPr lang="en-US" sz="2800" dirty="0">
                <a:effectLst/>
                <a:latin typeface="+mj-lt"/>
              </a:rPr>
              <a:t>environment </a:t>
            </a:r>
            <a:r>
              <a:rPr lang="en-US" sz="2800" dirty="0" smtClean="0">
                <a:effectLst/>
                <a:latin typeface="+mj-lt"/>
              </a:rPr>
              <a:t>state</a:t>
            </a:r>
            <a:r>
              <a:rPr lang="ru-RU" sz="2800" dirty="0">
                <a:effectLst/>
                <a:latin typeface="+mj-lt"/>
              </a:rPr>
              <a:t/>
            </a:r>
            <a:br>
              <a:rPr lang="ru-RU" sz="2800" dirty="0">
                <a:effectLst/>
                <a:latin typeface="+mj-lt"/>
              </a:rPr>
            </a:br>
            <a:r>
              <a:rPr lang="ru-RU" sz="2800" dirty="0">
                <a:effectLst/>
                <a:latin typeface="+mj-lt"/>
              </a:rPr>
              <a:t>Индикаторы, оценивающие состояние окружающей </a:t>
            </a:r>
            <a:r>
              <a:rPr lang="ru-RU" sz="2800" dirty="0" smtClean="0">
                <a:effectLst/>
                <a:latin typeface="+mj-lt"/>
              </a:rPr>
              <a:t>среды</a:t>
            </a:r>
            <a:endParaRPr lang="ru-RU" sz="2800" dirty="0">
              <a:effectLst/>
              <a:latin typeface="+mj-lt"/>
            </a:endParaRPr>
          </a:p>
        </p:txBody>
      </p:sp>
      <mc:AlternateContent xmlns:mc="http://schemas.openxmlformats.org/markup-compatibility/2006" xmlns:a14="http://schemas.microsoft.com/office/drawing/2010/main">
        <mc:Choice Requires="a14">
          <p:sp>
            <p:nvSpPr>
              <p:cNvPr id="3" name="Текст 2"/>
              <p:cNvSpPr>
                <a:spLocks noGrp="1"/>
              </p:cNvSpPr>
              <p:nvPr>
                <p:ph type="body" idx="4294967295"/>
              </p:nvPr>
            </p:nvSpPr>
            <p:spPr>
              <a:xfrm>
                <a:off x="251520" y="2132856"/>
                <a:ext cx="8642350" cy="4535488"/>
              </a:xfrm>
              <a:noFill/>
            </p:spPr>
            <p:txBody>
              <a:bodyPr>
                <a:normAutofit fontScale="85000" lnSpcReduction="10000"/>
              </a:bodyPr>
              <a:lstStyle/>
              <a:p>
                <a:r>
                  <a:rPr lang="ru-RU" dirty="0" smtClean="0">
                    <a:solidFill>
                      <a:schemeClr val="tx1">
                        <a:lumMod val="85000"/>
                        <a:lumOff val="15000"/>
                      </a:schemeClr>
                    </a:solidFill>
                    <a:latin typeface="+mn-lt"/>
                  </a:rPr>
                  <a:t>Из анализа процессов в окружающей среде планеты </a:t>
                </a:r>
                <a:r>
                  <a:rPr lang="ru-RU" dirty="0">
                    <a:solidFill>
                      <a:schemeClr val="tx1">
                        <a:lumMod val="85000"/>
                        <a:lumOff val="15000"/>
                      </a:schemeClr>
                    </a:solidFill>
                    <a:latin typeface="+mn-lt"/>
                  </a:rPr>
                  <a:t>определены индикаторы оценивающие </a:t>
                </a:r>
                <a:r>
                  <a:rPr lang="ru-RU" i="1" dirty="0">
                    <a:solidFill>
                      <a:schemeClr val="tx1">
                        <a:lumMod val="85000"/>
                        <a:lumOff val="15000"/>
                      </a:schemeClr>
                    </a:solidFill>
                    <a:latin typeface="+mn-lt"/>
                  </a:rPr>
                  <a:t>внешнюю</a:t>
                </a:r>
                <a:r>
                  <a:rPr lang="ru-RU" b="1" i="1" dirty="0">
                    <a:solidFill>
                      <a:schemeClr val="tx1">
                        <a:lumMod val="85000"/>
                        <a:lumOff val="15000"/>
                      </a:schemeClr>
                    </a:solidFill>
                    <a:latin typeface="+mn-lt"/>
                  </a:rPr>
                  <a:t> </a:t>
                </a:r>
                <a:r>
                  <a:rPr lang="ru-RU" dirty="0">
                    <a:solidFill>
                      <a:schemeClr val="tx1">
                        <a:lumMod val="85000"/>
                        <a:lumOff val="15000"/>
                      </a:schemeClr>
                    </a:solidFill>
                    <a:latin typeface="+mn-lt"/>
                  </a:rPr>
                  <a:t>среду</a:t>
                </a:r>
                <a:r>
                  <a:rPr lang="ru-RU" dirty="0" smtClean="0">
                    <a:solidFill>
                      <a:schemeClr val="tx1">
                        <a:lumMod val="85000"/>
                        <a:lumOff val="15000"/>
                      </a:schemeClr>
                    </a:solidFill>
                    <a:latin typeface="+mn-lt"/>
                  </a:rPr>
                  <a:t> (</a:t>
                </a:r>
                <a:r>
                  <a:rPr lang="en-US" dirty="0">
                    <a:solidFill>
                      <a:schemeClr val="tx1">
                        <a:lumMod val="85000"/>
                        <a:lumOff val="15000"/>
                      </a:schemeClr>
                    </a:solidFill>
                    <a:latin typeface="+mn-lt"/>
                  </a:rPr>
                  <a:t>Endogenous Variables</a:t>
                </a:r>
                <a:r>
                  <a:rPr lang="ru-RU" dirty="0" smtClean="0">
                    <a:solidFill>
                      <a:schemeClr val="tx1">
                        <a:lumMod val="85000"/>
                        <a:lumOff val="15000"/>
                      </a:schemeClr>
                    </a:solidFill>
                    <a:latin typeface="+mn-lt"/>
                  </a:rPr>
                  <a:t>): </a:t>
                </a:r>
                <a:r>
                  <a:rPr lang="ru-RU" sz="1900" dirty="0" smtClean="0">
                    <a:solidFill>
                      <a:schemeClr val="tx1">
                        <a:lumMod val="85000"/>
                        <a:lumOff val="15000"/>
                      </a:schemeClr>
                    </a:solidFill>
                    <a:latin typeface="+mn-lt"/>
                  </a:rPr>
                  <a:t> </a:t>
                </a:r>
                <a:endParaRPr lang="ru-RU" sz="1900" dirty="0">
                  <a:solidFill>
                    <a:schemeClr val="tx1">
                      <a:lumMod val="85000"/>
                      <a:lumOff val="15000"/>
                    </a:schemeClr>
                  </a:solidFill>
                  <a:latin typeface="+mn-lt"/>
                </a:endParaRPr>
              </a:p>
              <a:p>
                <a:pPr marL="541338" indent="-180975">
                  <a:spcAft>
                    <a:spcPts val="600"/>
                  </a:spcAft>
                  <a:buSzPct val="70000"/>
                  <a:buFont typeface="+mj-lt"/>
                  <a:buAutoNum type="arabicPeriod"/>
                </a:pPr>
                <a:r>
                  <a:rPr lang="ru-RU" sz="1900" i="1" dirty="0" smtClean="0">
                    <a:solidFill>
                      <a:schemeClr val="tx1">
                        <a:lumMod val="85000"/>
                        <a:lumOff val="15000"/>
                      </a:schemeClr>
                    </a:solidFill>
                    <a:latin typeface="+mn-lt"/>
                  </a:rPr>
                  <a:t>климатологические катастрофы</a:t>
                </a:r>
                <a:r>
                  <a:rPr lang="ru-RU" sz="1900" dirty="0" smtClean="0">
                    <a:solidFill>
                      <a:schemeClr val="tx1">
                        <a:lumMod val="85000"/>
                        <a:lumOff val="15000"/>
                      </a:schemeClr>
                    </a:solidFill>
                    <a:latin typeface="+mn-lt"/>
                  </a:rPr>
                  <a:t> </a:t>
                </a:r>
                <a:r>
                  <a:rPr lang="ru-RU" sz="1900" dirty="0">
                    <a:solidFill>
                      <a:schemeClr val="tx1">
                        <a:lumMod val="85000"/>
                        <a:lumOff val="15000"/>
                      </a:schemeClr>
                    </a:solidFill>
                    <a:latin typeface="+mn-lt"/>
                  </a:rPr>
                  <a:t>(экономический ущерб), </a:t>
                </a:r>
                <a:r>
                  <a:rPr lang="en-US" sz="1900" dirty="0">
                    <a:solidFill>
                      <a:schemeClr val="tx1">
                        <a:lumMod val="85000"/>
                        <a:lumOff val="15000"/>
                      </a:schemeClr>
                    </a:solidFill>
                    <a:latin typeface="+mn-lt"/>
                  </a:rPr>
                  <a:t>Climatological Disasters</a:t>
                </a:r>
                <a:r>
                  <a:rPr lang="ru-RU" sz="1900" dirty="0">
                    <a:solidFill>
                      <a:schemeClr val="tx1">
                        <a:lumMod val="85000"/>
                        <a:lumOff val="15000"/>
                      </a:schemeClr>
                    </a:solidFill>
                    <a:latin typeface="+mn-lt"/>
                  </a:rPr>
                  <a:t>, </a:t>
                </a:r>
                <a:r>
                  <a:rPr lang="en-US" sz="1900" dirty="0">
                    <a:solidFill>
                      <a:schemeClr val="tx1">
                        <a:lumMod val="85000"/>
                        <a:lumOff val="15000"/>
                      </a:schemeClr>
                    </a:solidFill>
                    <a:latin typeface="+mn-lt"/>
                  </a:rPr>
                  <a:t>USD million</a:t>
                </a:r>
                <a:r>
                  <a:rPr lang="ru-RU" sz="1900" dirty="0">
                    <a:solidFill>
                      <a:schemeClr val="tx1">
                        <a:lumMod val="85000"/>
                        <a:lumOff val="15000"/>
                      </a:schemeClr>
                    </a:solidFill>
                    <a:latin typeface="+mn-lt"/>
                  </a:rPr>
                  <a:t> </a:t>
                </a:r>
                <a:r>
                  <a:rPr lang="ru-RU" sz="1900" dirty="0" smtClean="0">
                    <a:solidFill>
                      <a:schemeClr val="tx1">
                        <a:lumMod val="85000"/>
                        <a:lumOff val="15000"/>
                      </a:schemeClr>
                    </a:solidFill>
                    <a:latin typeface="+mn-lt"/>
                  </a:rPr>
                  <a:t>(</a:t>
                </a:r>
                <a14:m>
                  <m:oMath xmlns:m="http://schemas.openxmlformats.org/officeDocument/2006/math">
                    <m:sSubSup>
                      <m:sSubSupPr>
                        <m:ctrlPr>
                          <a:rPr lang="ru-RU" sz="1800" i="1">
                            <a:solidFill>
                              <a:schemeClr val="tx1">
                                <a:lumMod val="85000"/>
                                <a:lumOff val="15000"/>
                              </a:schemeClr>
                            </a:solidFill>
                            <a:latin typeface="Cambria Math" panose="02040503050406030204" pitchFamily="18" charset="0"/>
                          </a:rPr>
                        </m:ctrlPr>
                      </m:sSubSupPr>
                      <m:e>
                        <m:r>
                          <a:rPr lang="ru-RU" sz="1800" i="1">
                            <a:solidFill>
                              <a:schemeClr val="tx1">
                                <a:lumMod val="85000"/>
                                <a:lumOff val="15000"/>
                              </a:schemeClr>
                            </a:solidFill>
                            <a:latin typeface="Cambria Math"/>
                          </a:rPr>
                          <m:t>𝑦</m:t>
                        </m:r>
                      </m:e>
                      <m:sub>
                        <m:r>
                          <a:rPr lang="ru-RU" sz="1800" i="1">
                            <a:solidFill>
                              <a:schemeClr val="tx1">
                                <a:lumMod val="85000"/>
                                <a:lumOff val="15000"/>
                              </a:schemeClr>
                            </a:solidFill>
                            <a:latin typeface="Cambria Math"/>
                          </a:rPr>
                          <m:t>𝑡</m:t>
                        </m:r>
                      </m:sub>
                      <m:sup>
                        <m:r>
                          <a:rPr lang="ru-RU" sz="1800" i="1">
                            <a:solidFill>
                              <a:schemeClr val="tx1">
                                <a:lumMod val="85000"/>
                                <a:lumOff val="15000"/>
                              </a:schemeClr>
                            </a:solidFill>
                            <a:latin typeface="Cambria Math"/>
                          </a:rPr>
                          <m:t>1</m:t>
                        </m:r>
                      </m:sup>
                    </m:sSubSup>
                  </m:oMath>
                </a14:m>
                <a:r>
                  <a:rPr lang="ru-RU" sz="1900" dirty="0" smtClean="0">
                    <a:solidFill>
                      <a:schemeClr val="tx1">
                        <a:lumMod val="85000"/>
                        <a:lumOff val="15000"/>
                      </a:schemeClr>
                    </a:solidFill>
                    <a:latin typeface="+mn-lt"/>
                  </a:rPr>
                  <a:t>);</a:t>
                </a:r>
                <a:endParaRPr lang="ru-RU" sz="1900" dirty="0">
                  <a:solidFill>
                    <a:schemeClr val="tx1">
                      <a:lumMod val="85000"/>
                      <a:lumOff val="15000"/>
                    </a:schemeClr>
                  </a:solidFill>
                  <a:latin typeface="+mn-lt"/>
                </a:endParaRPr>
              </a:p>
              <a:p>
                <a:pPr marL="541338" indent="-180975">
                  <a:spcAft>
                    <a:spcPts val="600"/>
                  </a:spcAft>
                  <a:buSzPct val="70000"/>
                  <a:buFont typeface="+mj-lt"/>
                  <a:buAutoNum type="arabicPeriod"/>
                </a:pPr>
                <a:r>
                  <a:rPr lang="ru-RU" sz="1900" i="1" dirty="0" smtClean="0">
                    <a:solidFill>
                      <a:schemeClr val="tx1">
                        <a:lumMod val="85000"/>
                        <a:lumOff val="15000"/>
                      </a:schemeClr>
                    </a:solidFill>
                    <a:latin typeface="+mn-lt"/>
                  </a:rPr>
                  <a:t>выбросы</a:t>
                </a:r>
                <a:r>
                  <a:rPr lang="en-US" sz="1900" i="1" dirty="0" smtClean="0">
                    <a:solidFill>
                      <a:schemeClr val="tx1">
                        <a:lumMod val="85000"/>
                        <a:lumOff val="15000"/>
                      </a:schemeClr>
                    </a:solidFill>
                    <a:latin typeface="+mn-lt"/>
                  </a:rPr>
                  <a:t> </a:t>
                </a:r>
                <a:r>
                  <a:rPr lang="en-US" sz="1900" i="1" dirty="0">
                    <a:solidFill>
                      <a:schemeClr val="tx1">
                        <a:lumMod val="85000"/>
                        <a:lumOff val="15000"/>
                      </a:schemeClr>
                    </a:solidFill>
                    <a:latin typeface="+mn-lt"/>
                  </a:rPr>
                  <a:t>CO2 </a:t>
                </a:r>
                <a:r>
                  <a:rPr lang="ru-RU" sz="1900" i="1" dirty="0">
                    <a:solidFill>
                      <a:schemeClr val="tx1">
                        <a:lumMod val="85000"/>
                        <a:lumOff val="15000"/>
                      </a:schemeClr>
                    </a:solidFill>
                    <a:latin typeface="+mn-lt"/>
                  </a:rPr>
                  <a:t>на единицу продукции</a:t>
                </a:r>
                <a:r>
                  <a:rPr lang="en-US" sz="1900" dirty="0">
                    <a:solidFill>
                      <a:schemeClr val="tx1">
                        <a:lumMod val="85000"/>
                        <a:lumOff val="15000"/>
                      </a:schemeClr>
                    </a:solidFill>
                    <a:latin typeface="+mn-lt"/>
                  </a:rPr>
                  <a:t>, CO2 Emissions per Unit of Output, </a:t>
                </a:r>
                <a:r>
                  <a:rPr lang="ru-RU" sz="1900" dirty="0" err="1">
                    <a:solidFill>
                      <a:schemeClr val="tx1">
                        <a:lumMod val="85000"/>
                        <a:lumOff val="15000"/>
                      </a:schemeClr>
                    </a:solidFill>
                    <a:latin typeface="+mn-lt"/>
                  </a:rPr>
                  <a:t>гр</a:t>
                </a:r>
                <a:r>
                  <a:rPr lang="en-US" sz="1900" dirty="0">
                    <a:solidFill>
                      <a:schemeClr val="tx1">
                        <a:lumMod val="85000"/>
                        <a:lumOff val="15000"/>
                      </a:schemeClr>
                    </a:solidFill>
                    <a:latin typeface="+mn-lt"/>
                  </a:rPr>
                  <a:t>./USD (grams per USD in constant prices) (</a:t>
                </a:r>
                <a14:m>
                  <m:oMath xmlns:m="http://schemas.openxmlformats.org/officeDocument/2006/math">
                    <m:sSubSup>
                      <m:sSubSupPr>
                        <m:ctrlPr>
                          <a:rPr lang="ru-RU" sz="1800" i="1">
                            <a:solidFill>
                              <a:schemeClr val="tx1">
                                <a:lumMod val="85000"/>
                                <a:lumOff val="15000"/>
                              </a:schemeClr>
                            </a:solidFill>
                            <a:latin typeface="Cambria Math" panose="02040503050406030204" pitchFamily="18" charset="0"/>
                          </a:rPr>
                        </m:ctrlPr>
                      </m:sSubSupPr>
                      <m:e>
                        <m:r>
                          <a:rPr lang="ru-RU" sz="1800" i="1">
                            <a:solidFill>
                              <a:schemeClr val="tx1">
                                <a:lumMod val="85000"/>
                                <a:lumOff val="15000"/>
                              </a:schemeClr>
                            </a:solidFill>
                            <a:latin typeface="Cambria Math"/>
                          </a:rPr>
                          <m:t>𝑦</m:t>
                        </m:r>
                      </m:e>
                      <m:sub>
                        <m:r>
                          <a:rPr lang="ru-RU" sz="1800" i="1">
                            <a:solidFill>
                              <a:schemeClr val="tx1">
                                <a:lumMod val="85000"/>
                                <a:lumOff val="15000"/>
                              </a:schemeClr>
                            </a:solidFill>
                            <a:latin typeface="Cambria Math"/>
                          </a:rPr>
                          <m:t>𝑡</m:t>
                        </m:r>
                      </m:sub>
                      <m:sup>
                        <m:r>
                          <a:rPr lang="ru-RU" sz="1800" i="1">
                            <a:solidFill>
                              <a:schemeClr val="tx1">
                                <a:lumMod val="85000"/>
                                <a:lumOff val="15000"/>
                              </a:schemeClr>
                            </a:solidFill>
                            <a:latin typeface="Cambria Math"/>
                          </a:rPr>
                          <m:t>2</m:t>
                        </m:r>
                      </m:sup>
                    </m:sSubSup>
                  </m:oMath>
                </a14:m>
                <a:r>
                  <a:rPr lang="en-US" sz="1900" dirty="0">
                    <a:solidFill>
                      <a:schemeClr val="tx1">
                        <a:lumMod val="85000"/>
                        <a:lumOff val="15000"/>
                      </a:schemeClr>
                    </a:solidFill>
                    <a:latin typeface="+mn-lt"/>
                  </a:rPr>
                  <a:t>);</a:t>
                </a:r>
                <a:endParaRPr lang="ru-RU" sz="1900" dirty="0">
                  <a:solidFill>
                    <a:schemeClr val="tx1">
                      <a:lumMod val="85000"/>
                      <a:lumOff val="15000"/>
                    </a:schemeClr>
                  </a:solidFill>
                  <a:latin typeface="+mn-lt"/>
                </a:endParaRPr>
              </a:p>
              <a:p>
                <a:pPr marL="541338" indent="-180975">
                  <a:spcAft>
                    <a:spcPts val="600"/>
                  </a:spcAft>
                  <a:buSzPct val="70000"/>
                  <a:buFont typeface="+mj-lt"/>
                  <a:buAutoNum type="arabicPeriod"/>
                </a:pPr>
                <a:r>
                  <a:rPr lang="en-US" sz="1900" i="1" dirty="0" smtClean="0">
                    <a:solidFill>
                      <a:schemeClr val="tx1">
                        <a:lumMod val="85000"/>
                        <a:lumOff val="15000"/>
                      </a:schemeClr>
                    </a:solidFill>
                    <a:latin typeface="+mn-lt"/>
                  </a:rPr>
                  <a:t>Greenhouse </a:t>
                </a:r>
                <a:r>
                  <a:rPr lang="en-US" sz="1900" i="1" dirty="0">
                    <a:solidFill>
                      <a:schemeClr val="tx1">
                        <a:lumMod val="85000"/>
                        <a:lumOff val="15000"/>
                      </a:schemeClr>
                    </a:solidFill>
                    <a:latin typeface="+mn-lt"/>
                  </a:rPr>
                  <a:t>Gas Emissions from Industry</a:t>
                </a:r>
                <a:r>
                  <a:rPr lang="en-US" sz="1900" dirty="0">
                    <a:solidFill>
                      <a:schemeClr val="tx1">
                        <a:lumMod val="85000"/>
                        <a:lumOff val="15000"/>
                      </a:schemeClr>
                    </a:solidFill>
                    <a:latin typeface="+mn-lt"/>
                  </a:rPr>
                  <a:t>, </a:t>
                </a:r>
                <a:r>
                  <a:rPr lang="en-US" sz="1900" dirty="0" err="1">
                    <a:solidFill>
                      <a:schemeClr val="tx1">
                        <a:lumMod val="85000"/>
                        <a:lumOff val="15000"/>
                      </a:schemeClr>
                    </a:solidFill>
                    <a:latin typeface="+mn-lt"/>
                  </a:rPr>
                  <a:t>выбросы</a:t>
                </a:r>
                <a:r>
                  <a:rPr lang="en-US" sz="1900" dirty="0">
                    <a:solidFill>
                      <a:schemeClr val="tx1">
                        <a:lumMod val="85000"/>
                        <a:lumOff val="15000"/>
                      </a:schemeClr>
                    </a:solidFill>
                    <a:latin typeface="+mn-lt"/>
                  </a:rPr>
                  <a:t> </a:t>
                </a:r>
                <a:r>
                  <a:rPr lang="ru-RU" sz="1900" dirty="0">
                    <a:solidFill>
                      <a:schemeClr val="tx1">
                        <a:lumMod val="85000"/>
                        <a:lumOff val="15000"/>
                      </a:schemeClr>
                    </a:solidFill>
                    <a:latin typeface="+mn-lt"/>
                  </a:rPr>
                  <a:t>парниковых газов от промышленности</a:t>
                </a:r>
                <a:r>
                  <a:rPr lang="en-US" sz="1900" dirty="0">
                    <a:solidFill>
                      <a:schemeClr val="tx1">
                        <a:lumMod val="85000"/>
                        <a:lumOff val="15000"/>
                      </a:schemeClr>
                    </a:solidFill>
                    <a:latin typeface="+mn-lt"/>
                  </a:rPr>
                  <a:t>, tonnes of CO2 equivalent (</a:t>
                </a:r>
                <a14:m>
                  <m:oMath xmlns:m="http://schemas.openxmlformats.org/officeDocument/2006/math">
                    <m:sSubSup>
                      <m:sSubSupPr>
                        <m:ctrlPr>
                          <a:rPr lang="ru-RU" sz="1800" i="1">
                            <a:solidFill>
                              <a:schemeClr val="tx1">
                                <a:lumMod val="85000"/>
                                <a:lumOff val="15000"/>
                              </a:schemeClr>
                            </a:solidFill>
                            <a:latin typeface="Cambria Math" panose="02040503050406030204" pitchFamily="18" charset="0"/>
                          </a:rPr>
                        </m:ctrlPr>
                      </m:sSubSupPr>
                      <m:e>
                        <m:r>
                          <a:rPr lang="ru-RU" sz="1800" i="1">
                            <a:solidFill>
                              <a:schemeClr val="tx1">
                                <a:lumMod val="85000"/>
                                <a:lumOff val="15000"/>
                              </a:schemeClr>
                            </a:solidFill>
                            <a:latin typeface="Cambria Math"/>
                          </a:rPr>
                          <m:t>𝑦</m:t>
                        </m:r>
                      </m:e>
                      <m:sub>
                        <m:r>
                          <a:rPr lang="ru-RU" sz="1800" i="1">
                            <a:solidFill>
                              <a:schemeClr val="tx1">
                                <a:lumMod val="85000"/>
                                <a:lumOff val="15000"/>
                              </a:schemeClr>
                            </a:solidFill>
                            <a:latin typeface="Cambria Math"/>
                          </a:rPr>
                          <m:t>𝑡</m:t>
                        </m:r>
                      </m:sub>
                      <m:sup>
                        <m:r>
                          <a:rPr lang="ru-RU" sz="1800" i="1">
                            <a:solidFill>
                              <a:schemeClr val="tx1">
                                <a:lumMod val="85000"/>
                                <a:lumOff val="15000"/>
                              </a:schemeClr>
                            </a:solidFill>
                            <a:latin typeface="Cambria Math"/>
                          </a:rPr>
                          <m:t>3</m:t>
                        </m:r>
                      </m:sup>
                    </m:sSubSup>
                  </m:oMath>
                </a14:m>
                <a:r>
                  <a:rPr lang="en-US" sz="1900" dirty="0">
                    <a:solidFill>
                      <a:schemeClr val="tx1">
                        <a:lumMod val="85000"/>
                        <a:lumOff val="15000"/>
                      </a:schemeClr>
                    </a:solidFill>
                    <a:latin typeface="+mn-lt"/>
                  </a:rPr>
                  <a:t>);</a:t>
                </a:r>
                <a:endParaRPr lang="ru-RU" sz="1900" dirty="0">
                  <a:solidFill>
                    <a:schemeClr val="tx1">
                      <a:lumMod val="85000"/>
                      <a:lumOff val="15000"/>
                    </a:schemeClr>
                  </a:solidFill>
                  <a:latin typeface="+mn-lt"/>
                </a:endParaRPr>
              </a:p>
              <a:p>
                <a:pPr marL="541338" indent="-180975">
                  <a:spcAft>
                    <a:spcPts val="600"/>
                  </a:spcAft>
                  <a:buSzPct val="70000"/>
                  <a:buFont typeface="+mj-lt"/>
                  <a:buAutoNum type="arabicPeriod"/>
                </a:pPr>
                <a:r>
                  <a:rPr lang="en-US" sz="1900" i="1" dirty="0" smtClean="0">
                    <a:solidFill>
                      <a:schemeClr val="tx1">
                        <a:lumMod val="85000"/>
                        <a:lumOff val="15000"/>
                      </a:schemeClr>
                    </a:solidFill>
                    <a:latin typeface="+mn-lt"/>
                  </a:rPr>
                  <a:t>Greenhouse </a:t>
                </a:r>
                <a:r>
                  <a:rPr lang="en-US" sz="1900" i="1" dirty="0">
                    <a:solidFill>
                      <a:schemeClr val="tx1">
                        <a:lumMod val="85000"/>
                        <a:lumOff val="15000"/>
                      </a:schemeClr>
                    </a:solidFill>
                    <a:latin typeface="+mn-lt"/>
                  </a:rPr>
                  <a:t>Gas Emissions from Agriculture</a:t>
                </a:r>
                <a:r>
                  <a:rPr lang="en-US" sz="1900" dirty="0">
                    <a:solidFill>
                      <a:schemeClr val="tx1">
                        <a:lumMod val="85000"/>
                        <a:lumOff val="15000"/>
                      </a:schemeClr>
                    </a:solidFill>
                    <a:latin typeface="+mn-lt"/>
                  </a:rPr>
                  <a:t>, </a:t>
                </a:r>
                <a:r>
                  <a:rPr lang="ru-RU" sz="1900" dirty="0">
                    <a:solidFill>
                      <a:schemeClr val="tx1">
                        <a:lumMod val="85000"/>
                        <a:lumOff val="15000"/>
                      </a:schemeClr>
                    </a:solidFill>
                    <a:latin typeface="+mn-lt"/>
                  </a:rPr>
                  <a:t>выбросы парниковых газов от сельского хозяйства</a:t>
                </a:r>
                <a:r>
                  <a:rPr lang="en-US" sz="1900" dirty="0">
                    <a:solidFill>
                      <a:schemeClr val="tx1">
                        <a:lumMod val="85000"/>
                        <a:lumOff val="15000"/>
                      </a:schemeClr>
                    </a:solidFill>
                    <a:latin typeface="+mn-lt"/>
                  </a:rPr>
                  <a:t>, tonnes of CO2 equivalent (</a:t>
                </a:r>
                <a14:m>
                  <m:oMath xmlns:m="http://schemas.openxmlformats.org/officeDocument/2006/math">
                    <m:sSubSup>
                      <m:sSubSupPr>
                        <m:ctrlPr>
                          <a:rPr lang="ru-RU" sz="1800" i="1">
                            <a:solidFill>
                              <a:schemeClr val="tx1">
                                <a:lumMod val="85000"/>
                                <a:lumOff val="15000"/>
                              </a:schemeClr>
                            </a:solidFill>
                            <a:latin typeface="Cambria Math" panose="02040503050406030204" pitchFamily="18" charset="0"/>
                          </a:rPr>
                        </m:ctrlPr>
                      </m:sSubSupPr>
                      <m:e>
                        <m:r>
                          <a:rPr lang="ru-RU" sz="1800" i="1">
                            <a:solidFill>
                              <a:schemeClr val="tx1">
                                <a:lumMod val="85000"/>
                                <a:lumOff val="15000"/>
                              </a:schemeClr>
                            </a:solidFill>
                            <a:latin typeface="Cambria Math"/>
                          </a:rPr>
                          <m:t>𝑦</m:t>
                        </m:r>
                      </m:e>
                      <m:sub>
                        <m:r>
                          <a:rPr lang="ru-RU" sz="1800" i="1">
                            <a:solidFill>
                              <a:schemeClr val="tx1">
                                <a:lumMod val="85000"/>
                                <a:lumOff val="15000"/>
                              </a:schemeClr>
                            </a:solidFill>
                            <a:latin typeface="Cambria Math"/>
                          </a:rPr>
                          <m:t>𝑡</m:t>
                        </m:r>
                      </m:sub>
                      <m:sup>
                        <m:r>
                          <a:rPr lang="ru-RU" sz="1800" i="1">
                            <a:solidFill>
                              <a:schemeClr val="tx1">
                                <a:lumMod val="85000"/>
                                <a:lumOff val="15000"/>
                              </a:schemeClr>
                            </a:solidFill>
                            <a:latin typeface="Cambria Math"/>
                          </a:rPr>
                          <m:t>4</m:t>
                        </m:r>
                      </m:sup>
                    </m:sSubSup>
                  </m:oMath>
                </a14:m>
                <a:r>
                  <a:rPr lang="en-US" sz="1900" dirty="0">
                    <a:solidFill>
                      <a:schemeClr val="tx1">
                        <a:lumMod val="85000"/>
                        <a:lumOff val="15000"/>
                      </a:schemeClr>
                    </a:solidFill>
                    <a:latin typeface="+mn-lt"/>
                  </a:rPr>
                  <a:t>); </a:t>
                </a:r>
                <a:endParaRPr lang="ru-RU" sz="1900" dirty="0">
                  <a:solidFill>
                    <a:schemeClr val="tx1">
                      <a:lumMod val="85000"/>
                      <a:lumOff val="15000"/>
                    </a:schemeClr>
                  </a:solidFill>
                  <a:latin typeface="+mn-lt"/>
                </a:endParaRPr>
              </a:p>
              <a:p>
                <a:pPr marL="541338" indent="-180975">
                  <a:spcAft>
                    <a:spcPts val="600"/>
                  </a:spcAft>
                  <a:buSzPct val="70000"/>
                  <a:buFont typeface="+mj-lt"/>
                  <a:buAutoNum type="arabicPeriod"/>
                </a:pPr>
                <a:r>
                  <a:rPr lang="en-US" sz="1900" i="1" dirty="0" smtClean="0">
                    <a:solidFill>
                      <a:schemeClr val="tx1">
                        <a:lumMod val="85000"/>
                        <a:lumOff val="15000"/>
                      </a:schemeClr>
                    </a:solidFill>
                    <a:latin typeface="+mn-lt"/>
                  </a:rPr>
                  <a:t>Mean </a:t>
                </a:r>
                <a:r>
                  <a:rPr lang="en-US" sz="1900" i="1" dirty="0">
                    <a:solidFill>
                      <a:schemeClr val="tx1">
                        <a:lumMod val="85000"/>
                        <a:lumOff val="15000"/>
                      </a:schemeClr>
                    </a:solidFill>
                    <a:latin typeface="+mn-lt"/>
                  </a:rPr>
                  <a:t>Temperature</a:t>
                </a:r>
                <a:r>
                  <a:rPr lang="ru-RU" sz="1900" i="1" dirty="0">
                    <a:solidFill>
                      <a:schemeClr val="tx1">
                        <a:lumMod val="85000"/>
                        <a:lumOff val="15000"/>
                      </a:schemeClr>
                    </a:solidFill>
                    <a:latin typeface="+mn-lt"/>
                  </a:rPr>
                  <a:t>, </a:t>
                </a:r>
                <a:r>
                  <a:rPr lang="en-US" sz="1900" i="1" dirty="0">
                    <a:solidFill>
                      <a:schemeClr val="tx1">
                        <a:lumMod val="85000"/>
                        <a:lumOff val="15000"/>
                      </a:schemeClr>
                    </a:solidFill>
                    <a:latin typeface="+mn-lt"/>
                  </a:rPr>
                  <a:t>Year</a:t>
                </a:r>
                <a:r>
                  <a:rPr lang="ru-RU" sz="1900" dirty="0">
                    <a:solidFill>
                      <a:schemeClr val="tx1">
                        <a:lumMod val="85000"/>
                        <a:lumOff val="15000"/>
                      </a:schemeClr>
                    </a:solidFill>
                    <a:latin typeface="+mn-lt"/>
                  </a:rPr>
                  <a:t>, </a:t>
                </a:r>
                <a:r>
                  <a:rPr lang="en-US" sz="1900" dirty="0">
                    <a:solidFill>
                      <a:schemeClr val="tx1">
                        <a:lumMod val="85000"/>
                        <a:lumOff val="15000"/>
                      </a:schemeClr>
                    </a:solidFill>
                    <a:latin typeface="+mn-lt"/>
                  </a:rPr>
                  <a:t>Growth</a:t>
                </a:r>
                <a:r>
                  <a:rPr lang="ru-RU" sz="1900" dirty="0">
                    <a:solidFill>
                      <a:schemeClr val="tx1">
                        <a:lumMod val="85000"/>
                        <a:lumOff val="15000"/>
                      </a:schemeClr>
                    </a:solidFill>
                    <a:latin typeface="+mn-lt"/>
                  </a:rPr>
                  <a:t> (%), изменение глобальной температуры, %С </a:t>
                </a:r>
                <a:r>
                  <a:rPr lang="ru-RU" sz="1900" dirty="0" smtClean="0">
                    <a:solidFill>
                      <a:schemeClr val="tx1">
                        <a:lumMod val="85000"/>
                        <a:lumOff val="15000"/>
                      </a:schemeClr>
                    </a:solidFill>
                    <a:latin typeface="+mn-lt"/>
                  </a:rPr>
                  <a:t>(</a:t>
                </a: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𝑦</m:t>
                        </m:r>
                      </m:e>
                      <m:sub>
                        <m:r>
                          <a:rPr lang="ru-RU" sz="1600" i="1">
                            <a:solidFill>
                              <a:schemeClr val="tx1">
                                <a:lumMod val="85000"/>
                                <a:lumOff val="15000"/>
                              </a:schemeClr>
                            </a:solidFill>
                            <a:latin typeface="Cambria Math"/>
                          </a:rPr>
                          <m:t>𝑡</m:t>
                        </m:r>
                      </m:sub>
                      <m:sup>
                        <m:r>
                          <a:rPr lang="ru-RU" sz="1600" i="1">
                            <a:solidFill>
                              <a:schemeClr val="tx1">
                                <a:lumMod val="85000"/>
                                <a:lumOff val="15000"/>
                              </a:schemeClr>
                            </a:solidFill>
                            <a:latin typeface="Cambria Math"/>
                          </a:rPr>
                          <m:t>5</m:t>
                        </m:r>
                      </m:sup>
                    </m:sSubSup>
                  </m:oMath>
                </a14:m>
                <a:r>
                  <a:rPr lang="ru-RU" sz="1900" dirty="0" smtClean="0">
                    <a:solidFill>
                      <a:schemeClr val="tx1">
                        <a:lumMod val="85000"/>
                        <a:lumOff val="15000"/>
                      </a:schemeClr>
                    </a:solidFill>
                    <a:latin typeface="+mn-lt"/>
                  </a:rPr>
                  <a:t>); </a:t>
                </a:r>
                <a:endParaRPr lang="ru-RU" sz="1900" dirty="0">
                  <a:solidFill>
                    <a:schemeClr val="tx1">
                      <a:lumMod val="85000"/>
                      <a:lumOff val="15000"/>
                    </a:schemeClr>
                  </a:solidFill>
                  <a:latin typeface="+mn-lt"/>
                </a:endParaRPr>
              </a:p>
              <a:p>
                <a:pPr marL="541338" indent="-180975">
                  <a:spcAft>
                    <a:spcPts val="600"/>
                  </a:spcAft>
                  <a:buSzPct val="70000"/>
                  <a:buFont typeface="+mj-lt"/>
                  <a:buAutoNum type="arabicPeriod"/>
                </a:pPr>
                <a:r>
                  <a:rPr lang="en-US" sz="1900" i="1" dirty="0" smtClean="0">
                    <a:solidFill>
                      <a:schemeClr val="tx1">
                        <a:lumMod val="85000"/>
                        <a:lumOff val="15000"/>
                      </a:schemeClr>
                    </a:solidFill>
                    <a:latin typeface="+mn-lt"/>
                  </a:rPr>
                  <a:t>Fresh </a:t>
                </a:r>
                <a:r>
                  <a:rPr lang="en-US" sz="1900" i="1" dirty="0">
                    <a:solidFill>
                      <a:schemeClr val="tx1">
                        <a:lumMod val="85000"/>
                        <a:lumOff val="15000"/>
                      </a:schemeClr>
                    </a:solidFill>
                    <a:latin typeface="+mn-lt"/>
                  </a:rPr>
                  <a:t>Surface Water Withdrawal</a:t>
                </a:r>
                <a:r>
                  <a:rPr lang="ru-RU" sz="1900" dirty="0">
                    <a:solidFill>
                      <a:schemeClr val="tx1">
                        <a:lumMod val="85000"/>
                        <a:lumOff val="15000"/>
                      </a:schemeClr>
                    </a:solidFill>
                    <a:latin typeface="+mn-lt"/>
                  </a:rPr>
                  <a:t>, </a:t>
                </a:r>
                <a:r>
                  <a:rPr lang="en-US" sz="1900" dirty="0">
                    <a:solidFill>
                      <a:schemeClr val="tx1">
                        <a:lumMod val="85000"/>
                        <a:lumOff val="15000"/>
                      </a:schemeClr>
                    </a:solidFill>
                    <a:latin typeface="+mn-lt"/>
                  </a:rPr>
                  <a:t>million cu m</a:t>
                </a:r>
                <a:r>
                  <a:rPr lang="ru-RU" sz="1900" dirty="0">
                    <a:solidFill>
                      <a:schemeClr val="tx1">
                        <a:lumMod val="85000"/>
                        <a:lumOff val="15000"/>
                      </a:schemeClr>
                    </a:solidFill>
                    <a:latin typeface="+mn-lt"/>
                  </a:rPr>
                  <a:t>, сокращение запасов пресной воды, млн. куб. м </a:t>
                </a:r>
                <a:r>
                  <a:rPr lang="ru-RU" sz="1900" dirty="0" smtClean="0">
                    <a:solidFill>
                      <a:schemeClr val="tx1">
                        <a:lumMod val="85000"/>
                        <a:lumOff val="15000"/>
                      </a:schemeClr>
                    </a:solidFill>
                    <a:latin typeface="+mn-lt"/>
                  </a:rPr>
                  <a:t>(</a:t>
                </a: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𝑦</m:t>
                        </m:r>
                      </m:e>
                      <m:sub>
                        <m:r>
                          <a:rPr lang="ru-RU" sz="1600" i="1">
                            <a:solidFill>
                              <a:schemeClr val="tx1">
                                <a:lumMod val="85000"/>
                                <a:lumOff val="15000"/>
                              </a:schemeClr>
                            </a:solidFill>
                            <a:latin typeface="Cambria Math"/>
                          </a:rPr>
                          <m:t>𝑡</m:t>
                        </m:r>
                      </m:sub>
                      <m:sup>
                        <m:r>
                          <a:rPr lang="ru-RU" sz="1600" i="1">
                            <a:solidFill>
                              <a:schemeClr val="tx1">
                                <a:lumMod val="85000"/>
                                <a:lumOff val="15000"/>
                              </a:schemeClr>
                            </a:solidFill>
                            <a:latin typeface="Cambria Math"/>
                          </a:rPr>
                          <m:t>6</m:t>
                        </m:r>
                      </m:sup>
                    </m:sSubSup>
                  </m:oMath>
                </a14:m>
                <a:r>
                  <a:rPr lang="ru-RU" sz="1900" dirty="0" smtClean="0">
                    <a:solidFill>
                      <a:schemeClr val="tx1">
                        <a:lumMod val="85000"/>
                        <a:lumOff val="15000"/>
                      </a:schemeClr>
                    </a:solidFill>
                    <a:latin typeface="+mn-lt"/>
                  </a:rPr>
                  <a:t>);</a:t>
                </a:r>
                <a:endParaRPr lang="ru-RU" sz="1900" dirty="0">
                  <a:solidFill>
                    <a:schemeClr val="tx1">
                      <a:lumMod val="85000"/>
                      <a:lumOff val="15000"/>
                    </a:schemeClr>
                  </a:solidFill>
                  <a:latin typeface="+mn-lt"/>
                </a:endParaRPr>
              </a:p>
              <a:p>
                <a:pPr marL="541338" indent="-180975">
                  <a:spcAft>
                    <a:spcPts val="600"/>
                  </a:spcAft>
                  <a:buSzPct val="70000"/>
                  <a:buFont typeface="+mj-lt"/>
                  <a:buAutoNum type="arabicPeriod"/>
                </a:pPr>
                <a:r>
                  <a:rPr lang="en-US" sz="1900" i="1" dirty="0" smtClean="0">
                    <a:solidFill>
                      <a:schemeClr val="tx1">
                        <a:lumMod val="85000"/>
                        <a:lumOff val="15000"/>
                      </a:schemeClr>
                    </a:solidFill>
                    <a:latin typeface="+mn-lt"/>
                  </a:rPr>
                  <a:t>Forest </a:t>
                </a:r>
                <a:r>
                  <a:rPr lang="en-US" sz="1900" i="1" dirty="0">
                    <a:solidFill>
                      <a:schemeClr val="tx1">
                        <a:lumMod val="85000"/>
                        <a:lumOff val="15000"/>
                      </a:schemeClr>
                    </a:solidFill>
                    <a:latin typeface="+mn-lt"/>
                  </a:rPr>
                  <a:t>Land</a:t>
                </a:r>
                <a:r>
                  <a:rPr lang="ru-RU" sz="1900" dirty="0">
                    <a:solidFill>
                      <a:schemeClr val="tx1">
                        <a:lumMod val="85000"/>
                        <a:lumOff val="15000"/>
                      </a:schemeClr>
                    </a:solidFill>
                    <a:latin typeface="+mn-lt"/>
                  </a:rPr>
                  <a:t>, сокращение площади лесов, </a:t>
                </a:r>
                <a:r>
                  <a:rPr lang="en-US" sz="1900" dirty="0" err="1">
                    <a:solidFill>
                      <a:schemeClr val="tx1">
                        <a:lumMod val="85000"/>
                        <a:lumOff val="15000"/>
                      </a:schemeClr>
                    </a:solidFill>
                    <a:latin typeface="+mn-lt"/>
                  </a:rPr>
                  <a:t>sq</a:t>
                </a:r>
                <a:r>
                  <a:rPr lang="en-US" sz="1900" dirty="0">
                    <a:solidFill>
                      <a:schemeClr val="tx1">
                        <a:lumMod val="85000"/>
                        <a:lumOff val="15000"/>
                      </a:schemeClr>
                    </a:solidFill>
                    <a:latin typeface="+mn-lt"/>
                  </a:rPr>
                  <a:t> km </a:t>
                </a:r>
                <a:r>
                  <a:rPr lang="ru-RU" sz="1900" dirty="0" smtClean="0">
                    <a:solidFill>
                      <a:schemeClr val="tx1">
                        <a:lumMod val="85000"/>
                        <a:lumOff val="15000"/>
                      </a:schemeClr>
                    </a:solidFill>
                    <a:latin typeface="+mn-lt"/>
                  </a:rPr>
                  <a:t>(</a:t>
                </a: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ru-RU" sz="1600" i="1">
                            <a:solidFill>
                              <a:schemeClr val="tx1">
                                <a:lumMod val="85000"/>
                                <a:lumOff val="15000"/>
                              </a:schemeClr>
                            </a:solidFill>
                            <a:latin typeface="Cambria Math"/>
                          </a:rPr>
                          <m:t>𝑦</m:t>
                        </m:r>
                      </m:e>
                      <m:sub>
                        <m:r>
                          <a:rPr lang="ru-RU" sz="1600" i="1">
                            <a:solidFill>
                              <a:schemeClr val="tx1">
                                <a:lumMod val="85000"/>
                                <a:lumOff val="15000"/>
                              </a:schemeClr>
                            </a:solidFill>
                            <a:latin typeface="Cambria Math"/>
                          </a:rPr>
                          <m:t>𝑡</m:t>
                        </m:r>
                      </m:sub>
                      <m:sup>
                        <m:r>
                          <a:rPr lang="ru-RU" sz="1600" i="1">
                            <a:solidFill>
                              <a:schemeClr val="tx1">
                                <a:lumMod val="85000"/>
                                <a:lumOff val="15000"/>
                              </a:schemeClr>
                            </a:solidFill>
                            <a:latin typeface="Cambria Math"/>
                          </a:rPr>
                          <m:t>7</m:t>
                        </m:r>
                      </m:sup>
                    </m:sSubSup>
                  </m:oMath>
                </a14:m>
                <a:r>
                  <a:rPr lang="en-US" sz="1900" dirty="0" smtClean="0">
                    <a:solidFill>
                      <a:schemeClr val="tx1">
                        <a:lumMod val="85000"/>
                        <a:lumOff val="15000"/>
                      </a:schemeClr>
                    </a:solidFill>
                    <a:latin typeface="+mn-lt"/>
                  </a:rPr>
                  <a:t>)</a:t>
                </a:r>
                <a:endParaRPr lang="ru-RU" sz="1900" dirty="0">
                  <a:latin typeface="+mn-lt"/>
                </a:endParaRPr>
              </a:p>
            </p:txBody>
          </p:sp>
        </mc:Choice>
        <mc:Fallback xmlns="">
          <p:sp>
            <p:nvSpPr>
              <p:cNvPr id="3" name="Текст 2"/>
              <p:cNvSpPr>
                <a:spLocks noGrp="1" noRot="1" noChangeAspect="1" noMove="1" noResize="1" noEditPoints="1" noAdjustHandles="1" noChangeArrowheads="1" noChangeShapeType="1" noTextEdit="1"/>
              </p:cNvSpPr>
              <p:nvPr>
                <p:ph type="body" idx="4294967295"/>
              </p:nvPr>
            </p:nvSpPr>
            <p:spPr>
              <a:xfrm>
                <a:off x="251520" y="2132856"/>
                <a:ext cx="8642350" cy="4535488"/>
              </a:xfrm>
              <a:blipFill rotWithShape="1">
                <a:blip r:embed="rId2"/>
                <a:stretch>
                  <a:fillRect l="-564" t="-1344" r="-564"/>
                </a:stretch>
              </a:blipFill>
            </p:spPr>
            <p:txBody>
              <a:bodyPr/>
              <a:lstStyle/>
              <a:p>
                <a:r>
                  <a:rPr lang="ru-RU">
                    <a:noFill/>
                  </a:rPr>
                  <a:t> </a:t>
                </a:r>
              </a:p>
            </p:txBody>
          </p:sp>
        </mc:Fallback>
      </mc:AlternateContent>
      <p:sp>
        <p:nvSpPr>
          <p:cNvPr id="5" name="Скругленный прямоугольник 4"/>
          <p:cNvSpPr/>
          <p:nvPr/>
        </p:nvSpPr>
        <p:spPr>
          <a:xfrm>
            <a:off x="8495928" y="188640"/>
            <a:ext cx="648072" cy="3600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ru-RU" dirty="0"/>
          </a:p>
        </p:txBody>
      </p:sp>
    </p:spTree>
    <p:extLst>
      <p:ext uri="{BB962C8B-B14F-4D97-AF65-F5344CB8AC3E}">
        <p14:creationId xmlns:p14="http://schemas.microsoft.com/office/powerpoint/2010/main" val="4049813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5290963-8818-44D2-9BD7-45C1ED6203EC}" type="slidenum">
              <a:rPr lang="ru-RU" smtClean="0"/>
              <a:t>6</a:t>
            </a:fld>
            <a:endParaRPr lang="ru-RU" dirty="0"/>
          </a:p>
        </p:txBody>
      </p:sp>
      <p:sp>
        <p:nvSpPr>
          <p:cNvPr id="2" name="Заголовок 1"/>
          <p:cNvSpPr>
            <a:spLocks noGrp="1"/>
          </p:cNvSpPr>
          <p:nvPr>
            <p:ph type="title" idx="4294967295"/>
          </p:nvPr>
        </p:nvSpPr>
        <p:spPr>
          <a:xfrm>
            <a:off x="0" y="115888"/>
            <a:ext cx="8351838" cy="865187"/>
          </a:xfrm>
        </p:spPr>
        <p:txBody>
          <a:bodyPr>
            <a:noAutofit/>
          </a:bodyPr>
          <a:lstStyle/>
          <a:p>
            <a:pPr>
              <a:lnSpc>
                <a:spcPct val="80000"/>
              </a:lnSpc>
            </a:pPr>
            <a:r>
              <a:rPr lang="en-US" sz="2400" i="1" dirty="0">
                <a:effectLst/>
                <a:latin typeface="+mj-lt"/>
              </a:rPr>
              <a:t>Exogenous Variables</a:t>
            </a:r>
            <a:r>
              <a:rPr lang="ru-RU" sz="2400" i="1" dirty="0">
                <a:effectLst/>
                <a:latin typeface="+mj-lt"/>
              </a:rPr>
              <a:t/>
            </a:r>
            <a:br>
              <a:rPr lang="ru-RU" sz="2400" i="1" dirty="0">
                <a:effectLst/>
                <a:latin typeface="+mj-lt"/>
              </a:rPr>
            </a:br>
            <a:r>
              <a:rPr lang="ru-RU" sz="2400" i="1" dirty="0">
                <a:effectLst/>
                <a:latin typeface="+mj-lt"/>
              </a:rPr>
              <a:t>Индикаторы, оценивающие влияние деятельности человека на внешнюю </a:t>
            </a:r>
            <a:r>
              <a:rPr lang="ru-RU" sz="2400" i="1" dirty="0" smtClean="0">
                <a:effectLst/>
                <a:latin typeface="+mj-lt"/>
              </a:rPr>
              <a:t>среду</a:t>
            </a:r>
            <a:endParaRPr lang="ru-RU" sz="2400" dirty="0">
              <a:effectLst/>
              <a:latin typeface="+mj-lt"/>
            </a:endParaRPr>
          </a:p>
        </p:txBody>
      </p:sp>
      <p:sp>
        <p:nvSpPr>
          <p:cNvPr id="3" name="Текст 2"/>
          <p:cNvSpPr>
            <a:spLocks noGrp="1"/>
          </p:cNvSpPr>
          <p:nvPr>
            <p:ph type="body" idx="4294967295"/>
          </p:nvPr>
        </p:nvSpPr>
        <p:spPr>
          <a:xfrm>
            <a:off x="251520" y="1052513"/>
            <a:ext cx="8533705" cy="5689600"/>
          </a:xfrm>
        </p:spPr>
        <p:txBody>
          <a:bodyPr>
            <a:normAutofit fontScale="55000" lnSpcReduction="20000"/>
          </a:bodyPr>
          <a:lstStyle/>
          <a:p>
            <a:pPr marL="0" indent="0">
              <a:lnSpc>
                <a:spcPct val="120000"/>
              </a:lnSpc>
              <a:spcAft>
                <a:spcPts val="600"/>
              </a:spcAft>
              <a:buNone/>
            </a:pPr>
            <a:r>
              <a:rPr lang="ru-RU" sz="2500" b="1" dirty="0" err="1">
                <a:solidFill>
                  <a:schemeClr val="tx1">
                    <a:lumMod val="85000"/>
                    <a:lumOff val="15000"/>
                  </a:schemeClr>
                </a:solidFill>
                <a:latin typeface="+mn-lt"/>
              </a:rPr>
              <a:t>Exogenous</a:t>
            </a:r>
            <a:r>
              <a:rPr lang="ru-RU" sz="2500" b="1" dirty="0">
                <a:solidFill>
                  <a:schemeClr val="tx1">
                    <a:lumMod val="85000"/>
                    <a:lumOff val="15000"/>
                  </a:schemeClr>
                </a:solidFill>
                <a:latin typeface="+mn-lt"/>
              </a:rPr>
              <a:t> </a:t>
            </a:r>
            <a:r>
              <a:rPr lang="ru-RU" sz="2500" b="1" dirty="0" err="1">
                <a:solidFill>
                  <a:schemeClr val="tx1">
                    <a:lumMod val="85000"/>
                    <a:lumOff val="15000"/>
                  </a:schemeClr>
                </a:solidFill>
                <a:latin typeface="+mn-lt"/>
              </a:rPr>
              <a:t>indicators</a:t>
            </a:r>
            <a:r>
              <a:rPr lang="ru-RU" sz="2500" b="1" dirty="0">
                <a:solidFill>
                  <a:schemeClr val="tx1">
                    <a:lumMod val="85000"/>
                    <a:lumOff val="15000"/>
                  </a:schemeClr>
                </a:solidFill>
                <a:latin typeface="+mn-lt"/>
              </a:rPr>
              <a:t>, оценивающие  общее влияние деятельности человека  на глобальную</a:t>
            </a:r>
            <a:r>
              <a:rPr lang="ru-RU" sz="2500" b="1" i="1" dirty="0">
                <a:solidFill>
                  <a:schemeClr val="tx1">
                    <a:lumMod val="85000"/>
                    <a:lumOff val="15000"/>
                  </a:schemeClr>
                </a:solidFill>
                <a:latin typeface="+mn-lt"/>
              </a:rPr>
              <a:t> внешнюю среду</a:t>
            </a:r>
            <a:r>
              <a:rPr lang="ru-RU" sz="2500" b="1" dirty="0">
                <a:solidFill>
                  <a:schemeClr val="tx1">
                    <a:lumMod val="85000"/>
                    <a:lumOff val="15000"/>
                  </a:schemeClr>
                </a:solidFill>
                <a:latin typeface="+mn-lt"/>
              </a:rPr>
              <a:t> выявлены методами </a:t>
            </a:r>
            <a:r>
              <a:rPr lang="ru-RU" sz="2500" b="1" dirty="0" err="1">
                <a:solidFill>
                  <a:schemeClr val="tx1">
                    <a:lumMod val="85000"/>
                    <a:lumOff val="15000"/>
                  </a:schemeClr>
                </a:solidFill>
                <a:latin typeface="+mn-lt"/>
              </a:rPr>
              <a:t>причинно</a:t>
            </a:r>
            <a:r>
              <a:rPr lang="en-US" sz="2500" b="1" dirty="0">
                <a:solidFill>
                  <a:schemeClr val="tx1">
                    <a:lumMod val="85000"/>
                    <a:lumOff val="15000"/>
                  </a:schemeClr>
                </a:solidFill>
                <a:latin typeface="+mn-lt"/>
              </a:rPr>
              <a:t>-</a:t>
            </a:r>
            <a:r>
              <a:rPr lang="ru-RU" sz="2500" b="1" dirty="0">
                <a:solidFill>
                  <a:schemeClr val="tx1">
                    <a:lumMod val="85000"/>
                    <a:lumOff val="15000"/>
                  </a:schemeClr>
                </a:solidFill>
                <a:latin typeface="+mn-lt"/>
              </a:rPr>
              <a:t>следственного и </a:t>
            </a:r>
            <a:r>
              <a:rPr lang="ru-RU" sz="2500" b="1" dirty="0" err="1">
                <a:solidFill>
                  <a:schemeClr val="tx1">
                    <a:lumMod val="85000"/>
                    <a:lumOff val="15000"/>
                  </a:schemeClr>
                </a:solidFill>
                <a:latin typeface="+mn-lt"/>
              </a:rPr>
              <a:t>экономико</a:t>
            </a:r>
            <a:r>
              <a:rPr lang="en-US" sz="2500" b="1" dirty="0">
                <a:solidFill>
                  <a:schemeClr val="tx1">
                    <a:lumMod val="85000"/>
                    <a:lumOff val="15000"/>
                  </a:schemeClr>
                </a:solidFill>
                <a:latin typeface="+mn-lt"/>
              </a:rPr>
              <a:t>-</a:t>
            </a:r>
            <a:r>
              <a:rPr lang="ru-RU" sz="2500" b="1" dirty="0">
                <a:solidFill>
                  <a:schemeClr val="tx1">
                    <a:lumMod val="85000"/>
                    <a:lumOff val="15000"/>
                  </a:schemeClr>
                </a:solidFill>
                <a:latin typeface="+mn-lt"/>
              </a:rPr>
              <a:t>статистического анализа</a:t>
            </a:r>
            <a:r>
              <a:rPr lang="en-US" sz="2500" dirty="0">
                <a:solidFill>
                  <a:schemeClr val="tx1">
                    <a:lumMod val="85000"/>
                    <a:lumOff val="15000"/>
                  </a:schemeClr>
                </a:solidFill>
                <a:latin typeface="+mn-lt"/>
              </a:rPr>
              <a:t>. </a:t>
            </a:r>
            <a:endParaRPr lang="ru-RU" sz="2500" dirty="0" smtClean="0">
              <a:solidFill>
                <a:schemeClr val="tx1">
                  <a:lumMod val="85000"/>
                  <a:lumOff val="15000"/>
                </a:schemeClr>
              </a:solidFill>
              <a:latin typeface="+mn-lt"/>
            </a:endParaRPr>
          </a:p>
          <a:p>
            <a:pPr marL="0" indent="0">
              <a:lnSpc>
                <a:spcPct val="120000"/>
              </a:lnSpc>
              <a:spcAft>
                <a:spcPts val="600"/>
              </a:spcAft>
              <a:buNone/>
            </a:pPr>
            <a:r>
              <a:rPr lang="ru-RU" sz="2500" dirty="0" smtClean="0">
                <a:solidFill>
                  <a:schemeClr val="tx1">
                    <a:lumMod val="85000"/>
                    <a:lumOff val="15000"/>
                  </a:schemeClr>
                </a:solidFill>
                <a:latin typeface="+mn-lt"/>
              </a:rPr>
              <a:t>Они </a:t>
            </a:r>
            <a:r>
              <a:rPr lang="ru-RU" sz="2500" dirty="0">
                <a:solidFill>
                  <a:schemeClr val="tx1">
                    <a:lumMod val="85000"/>
                    <a:lumOff val="15000"/>
                  </a:schemeClr>
                </a:solidFill>
                <a:latin typeface="+mn-lt"/>
              </a:rPr>
              <a:t>следующие</a:t>
            </a:r>
            <a:r>
              <a:rPr lang="en-US" sz="2500" dirty="0" smtClean="0">
                <a:solidFill>
                  <a:schemeClr val="tx1">
                    <a:lumMod val="85000"/>
                    <a:lumOff val="15000"/>
                  </a:schemeClr>
                </a:solidFill>
                <a:latin typeface="+mn-lt"/>
              </a:rPr>
              <a:t>:</a:t>
            </a:r>
            <a:endParaRPr lang="ru-RU" sz="2500" dirty="0" smtClean="0">
              <a:solidFill>
                <a:schemeClr val="tx1">
                  <a:lumMod val="85000"/>
                  <a:lumOff val="15000"/>
                </a:schemeClr>
              </a:solidFill>
              <a:latin typeface="+mn-lt"/>
            </a:endParaRPr>
          </a:p>
          <a:p>
            <a:pPr marL="0" indent="0">
              <a:lnSpc>
                <a:spcPct val="130000"/>
              </a:lnSpc>
              <a:buNone/>
            </a:pPr>
            <a:r>
              <a:rPr lang="ru-RU" dirty="0">
                <a:solidFill>
                  <a:schemeClr val="tx1">
                    <a:lumMod val="85000"/>
                    <a:lumOff val="15000"/>
                  </a:schemeClr>
                </a:solidFill>
                <a:latin typeface="+mn-lt"/>
              </a:rPr>
              <a:t>Мировой ВВП на душу населения; Население, занятое в мире; Мировое экономически активное население; Мировой экспорт (ФОБ) по товарам + импорт (</a:t>
            </a:r>
            <a:r>
              <a:rPr lang="en-US" dirty="0" err="1">
                <a:solidFill>
                  <a:schemeClr val="tx1">
                    <a:lumMod val="85000"/>
                    <a:lumOff val="15000"/>
                  </a:schemeClr>
                </a:solidFill>
                <a:latin typeface="+mn-lt"/>
              </a:rPr>
              <a:t>cif</a:t>
            </a:r>
            <a:r>
              <a:rPr lang="ru-RU" dirty="0">
                <a:solidFill>
                  <a:schemeClr val="tx1">
                    <a:lumMod val="85000"/>
                    <a:lumOff val="15000"/>
                  </a:schemeClr>
                </a:solidFill>
                <a:latin typeface="+mn-lt"/>
              </a:rPr>
              <a:t>) по товарам; Энергетика, коммунальные услуги и переработка: производство (оборот); Первичные материалы Производство лесного хозяйства (оборот); Всемирный автомобильный грузовой транспорт; Транспорт и связь: производство (оборот); Дорожная сеть; Производительность материальных ресурсов; Выбросы парниковых газов от энергетики; Добыча сырой нефти и природного газа; Добыча каменного угля и лигнита; Добыча торфа; Энергетика, коммунальные услуги и переработка: производство (оборот); Железнодорожный грузовой транспорт; Отходы, образующиеся при производстве; </a:t>
            </a:r>
            <a:r>
              <a:rPr lang="en-US" dirty="0">
                <a:solidFill>
                  <a:schemeClr val="tx1">
                    <a:lumMod val="85000"/>
                    <a:lumOff val="15000"/>
                  </a:schemeClr>
                </a:solidFill>
                <a:latin typeface="+mn-lt"/>
              </a:rPr>
              <a:t>World</a:t>
            </a:r>
            <a:r>
              <a:rPr lang="ru-RU" dirty="0">
                <a:solidFill>
                  <a:schemeClr val="tx1">
                    <a:lumMod val="85000"/>
                    <a:lumOff val="15000"/>
                  </a:schemeClr>
                </a:solidFill>
                <a:latin typeface="+mn-lt"/>
              </a:rPr>
              <a:t>: Машины для переработки продуктов питания, напитков и табачных изделий: Производство (оборот); </a:t>
            </a:r>
            <a:r>
              <a:rPr lang="en-US" dirty="0">
                <a:solidFill>
                  <a:schemeClr val="tx1">
                    <a:lumMod val="85000"/>
                    <a:lumOff val="15000"/>
                  </a:schemeClr>
                </a:solidFill>
                <a:latin typeface="+mn-lt"/>
              </a:rPr>
              <a:t>World</a:t>
            </a:r>
            <a:r>
              <a:rPr lang="ru-RU" dirty="0">
                <a:solidFill>
                  <a:schemeClr val="tx1">
                    <a:lumMod val="85000"/>
                    <a:lumOff val="15000"/>
                  </a:schemeClr>
                </a:solidFill>
                <a:latin typeface="+mn-lt"/>
              </a:rPr>
              <a:t>: Сельскохозяйственная и лесохозяйственная техника: Производство (оборот); Промышленное животноводство: первичные </a:t>
            </a:r>
            <a:r>
              <a:rPr lang="ru-RU" dirty="0" smtClean="0">
                <a:solidFill>
                  <a:schemeClr val="tx1">
                    <a:lumMod val="85000"/>
                    <a:lumOff val="15000"/>
                  </a:schemeClr>
                </a:solidFill>
                <a:latin typeface="+mn-lt"/>
              </a:rPr>
              <a:t>материалы; </a:t>
            </a:r>
            <a:r>
              <a:rPr lang="ru-RU" dirty="0">
                <a:solidFill>
                  <a:schemeClr val="tx1">
                    <a:lumMod val="85000"/>
                    <a:lumOff val="15000"/>
                  </a:schemeClr>
                </a:solidFill>
                <a:latin typeface="+mn-lt"/>
              </a:rPr>
              <a:t>Пахотные земли; Отходы животных - производство; Отходы, производимые сельским хозяйством, лесным хозяйством и рыболовством; Выбросы метана; Выбросы оксидов азота; Выбросы парниковых газов; Выбросы </a:t>
            </a:r>
            <a:r>
              <a:rPr lang="en-US" dirty="0">
                <a:solidFill>
                  <a:schemeClr val="tx1">
                    <a:lumMod val="85000"/>
                    <a:lumOff val="15000"/>
                  </a:schemeClr>
                </a:solidFill>
                <a:latin typeface="+mn-lt"/>
              </a:rPr>
              <a:t>CO</a:t>
            </a:r>
            <a:r>
              <a:rPr lang="ru-RU" dirty="0">
                <a:solidFill>
                  <a:schemeClr val="tx1">
                    <a:lumMod val="85000"/>
                    <a:lumOff val="15000"/>
                  </a:schemeClr>
                </a:solidFill>
                <a:latin typeface="+mn-lt"/>
              </a:rPr>
              <a:t>2 от потребления и сжигания ископаемого топлива; Отходы, создаваемые электроэнергией, газом, паром и системой кондиционирования воздуха; Отходы, произведенные домохозяйствами; Ежегодное изъятие пресной воды; Оптовая торговля сельскохозяйственными материалами и живыми животными: розничная торговля и оптовая торговля; Корма для животных: производство (оборот); Гидрологические катастрофы; Общая численность населения, занятого водоснабжением; Возобновляемые ресурсы пресной воды; Чистая пресная вода, поставляемая водопроводной промышленностью; Земли сельскохозяйственного назначения; Общая численность населения; Дерево и бумажные изделия: производство (оборот). </a:t>
            </a:r>
          </a:p>
        </p:txBody>
      </p:sp>
      <p:sp>
        <p:nvSpPr>
          <p:cNvPr id="5" name="Скругленный прямоугольник 4"/>
          <p:cNvSpPr/>
          <p:nvPr/>
        </p:nvSpPr>
        <p:spPr>
          <a:xfrm>
            <a:off x="8495928" y="548680"/>
            <a:ext cx="648072" cy="3600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3/1</a:t>
            </a:r>
            <a:endParaRPr lang="ru-RU" dirty="0"/>
          </a:p>
        </p:txBody>
      </p:sp>
    </p:spTree>
    <p:extLst>
      <p:ext uri="{BB962C8B-B14F-4D97-AF65-F5344CB8AC3E}">
        <p14:creationId xmlns:p14="http://schemas.microsoft.com/office/powerpoint/2010/main" val="3573746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C5290963-8818-44D2-9BD7-45C1ED6203EC}" type="slidenum">
              <a:rPr lang="ru-RU" smtClean="0"/>
              <a:t>7</a:t>
            </a:fld>
            <a:endParaRPr lang="ru-RU" dirty="0"/>
          </a:p>
        </p:txBody>
      </p:sp>
      <p:sp>
        <p:nvSpPr>
          <p:cNvPr id="2" name="Заголовок 1"/>
          <p:cNvSpPr>
            <a:spLocks noGrp="1"/>
          </p:cNvSpPr>
          <p:nvPr>
            <p:ph type="title" idx="4294967295"/>
          </p:nvPr>
        </p:nvSpPr>
        <p:spPr>
          <a:xfrm>
            <a:off x="0" y="115888"/>
            <a:ext cx="8353425" cy="612775"/>
          </a:xfrm>
        </p:spPr>
        <p:txBody>
          <a:bodyPr tIns="0">
            <a:noAutofit/>
          </a:bodyPr>
          <a:lstStyle/>
          <a:p>
            <a:pPr>
              <a:lnSpc>
                <a:spcPct val="80000"/>
              </a:lnSpc>
            </a:pPr>
            <a:r>
              <a:rPr lang="en-US" sz="2800" dirty="0">
                <a:effectLst/>
                <a:latin typeface="+mj-lt"/>
              </a:rPr>
              <a:t>Climatological Disasters</a:t>
            </a:r>
            <a:endParaRPr lang="ru-RU" sz="2600" dirty="0">
              <a:effectLst/>
              <a:latin typeface="+mj-lt"/>
            </a:endParaRPr>
          </a:p>
        </p:txBody>
      </p:sp>
      <mc:AlternateContent xmlns:mc="http://schemas.openxmlformats.org/markup-compatibility/2006" xmlns:a14="http://schemas.microsoft.com/office/drawing/2010/main">
        <mc:Choice Requires="a14">
          <p:sp>
            <p:nvSpPr>
              <p:cNvPr id="3" name="Текст 2"/>
              <p:cNvSpPr>
                <a:spLocks noGrp="1"/>
              </p:cNvSpPr>
              <p:nvPr>
                <p:ph type="body" idx="4294967295"/>
              </p:nvPr>
            </p:nvSpPr>
            <p:spPr>
              <a:xfrm>
                <a:off x="323528" y="908720"/>
                <a:ext cx="8318822" cy="5688632"/>
              </a:xfrm>
            </p:spPr>
            <p:txBody>
              <a:bodyPr>
                <a:normAutofit fontScale="85000" lnSpcReduction="10000"/>
              </a:bodyPr>
              <a:lstStyle/>
              <a:p>
                <a:pPr marL="360363" indent="-360363">
                  <a:buNone/>
                </a:pPr>
                <a:r>
                  <a:rPr lang="ru-RU" sz="1800" dirty="0" smtClean="0">
                    <a:solidFill>
                      <a:schemeClr val="tx1">
                        <a:lumMod val="85000"/>
                        <a:lumOff val="15000"/>
                      </a:schemeClr>
                    </a:solidFill>
                  </a:rPr>
                  <a:t>Климатологические катастрофы: относятся к стоимости экономического ущерба от климатических бедствий, то есть событий, вызванных процессами долгоживущих / мезо-макромасштабных процессов (в диапазоне от </a:t>
                </a:r>
                <a:r>
                  <a:rPr lang="ru-RU" sz="1800" dirty="0" err="1">
                    <a:solidFill>
                      <a:schemeClr val="tx1">
                        <a:lumMod val="85000"/>
                        <a:lumOff val="15000"/>
                      </a:schemeClr>
                    </a:solidFill>
                  </a:rPr>
                  <a:t>внутрисезонной</a:t>
                </a:r>
                <a:r>
                  <a:rPr lang="ru-RU" sz="1800" dirty="0">
                    <a:solidFill>
                      <a:schemeClr val="tx1">
                        <a:lumMod val="85000"/>
                        <a:lumOff val="15000"/>
                      </a:schemeClr>
                    </a:solidFill>
                  </a:rPr>
                  <a:t> до </a:t>
                </a:r>
                <a:r>
                  <a:rPr lang="ru-RU" sz="1800" dirty="0" err="1">
                    <a:solidFill>
                      <a:schemeClr val="tx1">
                        <a:lumMod val="85000"/>
                        <a:lumOff val="15000"/>
                      </a:schemeClr>
                    </a:solidFill>
                  </a:rPr>
                  <a:t>мультидекадальной</a:t>
                </a:r>
                <a:r>
                  <a:rPr lang="ru-RU" sz="1800" dirty="0">
                    <a:solidFill>
                      <a:schemeClr val="tx1">
                        <a:lumMod val="85000"/>
                        <a:lumOff val="15000"/>
                      </a:schemeClr>
                    </a:solidFill>
                  </a:rPr>
                  <a:t> изменчивости климата)</a:t>
                </a:r>
                <a:r>
                  <a:rPr lang="en-US" sz="1800" dirty="0" smtClean="0">
                    <a:solidFill>
                      <a:schemeClr val="tx1">
                        <a:lumMod val="85000"/>
                        <a:lumOff val="15000"/>
                      </a:schemeClr>
                    </a:solidFill>
                  </a:rPr>
                  <a:t>.</a:t>
                </a:r>
              </a:p>
              <a:p>
                <a:pPr marL="358902" indent="-285750">
                  <a:spcBef>
                    <a:spcPts val="1200"/>
                  </a:spcBef>
                  <a:buFont typeface="Wingdings" panose="05000000000000000000" pitchFamily="2" charset="2"/>
                  <a:buChar char="q"/>
                </a:pPr>
                <a:r>
                  <a:rPr lang="en-US" sz="1800" b="1" i="1" dirty="0">
                    <a:solidFill>
                      <a:schemeClr val="tx1">
                        <a:lumMod val="85000"/>
                        <a:lumOff val="15000"/>
                      </a:schemeClr>
                    </a:solidFill>
                  </a:rPr>
                  <a:t>The prehistory of the current </a:t>
                </a:r>
                <a:r>
                  <a:rPr lang="en-US" sz="1800" b="1" i="1" dirty="0" smtClean="0">
                    <a:solidFill>
                      <a:schemeClr val="tx1">
                        <a:lumMod val="85000"/>
                        <a:lumOff val="15000"/>
                      </a:schemeClr>
                    </a:solidFill>
                  </a:rPr>
                  <a:t>process</a:t>
                </a:r>
              </a:p>
              <a:p>
                <a:pPr marL="0" indent="360363">
                  <a:buNone/>
                </a:pPr>
                <a:r>
                  <a:rPr lang="en-US" sz="1800" i="1" dirty="0" smtClean="0">
                    <a:solidFill>
                      <a:schemeClr val="tx1">
                        <a:lumMod val="85000"/>
                        <a:lumOff val="15000"/>
                      </a:schemeClr>
                    </a:solidFill>
                  </a:rPr>
                  <a:t> </a:t>
                </a: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𝑦</m:t>
                        </m:r>
                      </m:e>
                      <m:sub>
                        <m:r>
                          <a:rPr lang="en-US" sz="1600" i="1">
                            <a:solidFill>
                              <a:schemeClr val="tx1">
                                <a:lumMod val="85000"/>
                                <a:lumOff val="15000"/>
                              </a:schemeClr>
                            </a:solidFill>
                            <a:latin typeface="Cambria Math"/>
                          </a:rPr>
                          <m:t>𝑡</m:t>
                        </m:r>
                        <m:r>
                          <a:rPr lang="en-US" sz="1600" i="1">
                            <a:solidFill>
                              <a:schemeClr val="tx1">
                                <a:lumMod val="85000"/>
                                <a:lumOff val="15000"/>
                              </a:schemeClr>
                            </a:solidFill>
                            <a:latin typeface="Cambria Math"/>
                          </a:rPr>
                          <m:t>−1</m:t>
                        </m:r>
                      </m:sub>
                      <m:sup>
                        <m:r>
                          <a:rPr lang="en-US" sz="1600" i="1">
                            <a:solidFill>
                              <a:schemeClr val="tx1">
                                <a:lumMod val="85000"/>
                                <a:lumOff val="15000"/>
                              </a:schemeClr>
                            </a:solidFill>
                            <a:latin typeface="Cambria Math"/>
                          </a:rPr>
                          <m:t>1</m:t>
                        </m:r>
                      </m:sup>
                    </m:sSubSup>
                    <m:r>
                      <a:rPr lang="en-US" sz="1600" i="1">
                        <a:solidFill>
                          <a:schemeClr val="tx1">
                            <a:lumMod val="85000"/>
                            <a:lumOff val="15000"/>
                          </a:schemeClr>
                        </a:solidFill>
                        <a:latin typeface="Cambria Math"/>
                      </a:rPr>
                      <m:t>⋯⋯⋯</m:t>
                    </m:r>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𝑦</m:t>
                        </m:r>
                      </m:e>
                      <m:sub>
                        <m:r>
                          <a:rPr lang="en-US" sz="1600" i="1">
                            <a:solidFill>
                              <a:schemeClr val="tx1">
                                <a:lumMod val="85000"/>
                                <a:lumOff val="15000"/>
                              </a:schemeClr>
                            </a:solidFill>
                            <a:latin typeface="Cambria Math"/>
                          </a:rPr>
                          <m:t>𝑡</m:t>
                        </m:r>
                        <m:r>
                          <a:rPr lang="en-US" sz="1600" i="1">
                            <a:solidFill>
                              <a:schemeClr val="tx1">
                                <a:lumMod val="85000"/>
                                <a:lumOff val="15000"/>
                              </a:schemeClr>
                            </a:solidFill>
                            <a:latin typeface="Cambria Math"/>
                          </a:rPr>
                          <m:t>−</m:t>
                        </m:r>
                        <m:r>
                          <a:rPr lang="en-US" sz="1600" i="1">
                            <a:solidFill>
                              <a:schemeClr val="tx1">
                                <a:lumMod val="85000"/>
                                <a:lumOff val="15000"/>
                              </a:schemeClr>
                            </a:solidFill>
                            <a:latin typeface="Cambria Math"/>
                          </a:rPr>
                          <m:t>𝑗</m:t>
                        </m:r>
                      </m:sub>
                      <m:sup>
                        <m:r>
                          <a:rPr lang="en-US" sz="1600" i="1">
                            <a:solidFill>
                              <a:schemeClr val="tx1">
                                <a:lumMod val="85000"/>
                                <a:lumOff val="15000"/>
                              </a:schemeClr>
                            </a:solidFill>
                            <a:latin typeface="Cambria Math"/>
                          </a:rPr>
                          <m:t>1</m:t>
                        </m:r>
                      </m:sup>
                    </m:sSubSup>
                    <m:r>
                      <a:rPr lang="en-US" sz="1600" i="1">
                        <a:solidFill>
                          <a:schemeClr val="tx1">
                            <a:lumMod val="85000"/>
                            <a:lumOff val="15000"/>
                          </a:schemeClr>
                        </a:solidFill>
                        <a:latin typeface="Cambria Math"/>
                      </a:rPr>
                      <m:t>⋯⋯⋯</m:t>
                    </m:r>
                  </m:oMath>
                </a14:m>
                <a:r>
                  <a:rPr lang="en-US" sz="1600" dirty="0">
                    <a:solidFill>
                      <a:schemeClr val="tx1">
                        <a:lumMod val="85000"/>
                        <a:lumOff val="15000"/>
                      </a:schemeClr>
                    </a:solidFill>
                  </a:rPr>
                  <a:t> Climatological Disasters</a:t>
                </a:r>
                <a:r>
                  <a:rPr lang="en-US" sz="1600" i="1" dirty="0">
                    <a:solidFill>
                      <a:schemeClr val="tx1">
                        <a:lumMod val="85000"/>
                        <a:lumOff val="15000"/>
                      </a:schemeClr>
                    </a:solidFill>
                  </a:rPr>
                  <a:t> </a:t>
                </a:r>
                <a:endParaRPr lang="ru-RU" sz="1600" dirty="0">
                  <a:solidFill>
                    <a:schemeClr val="tx1">
                      <a:lumMod val="85000"/>
                      <a:lumOff val="15000"/>
                    </a:schemeClr>
                  </a:solidFill>
                </a:endParaRPr>
              </a:p>
              <a:p>
                <a:pPr marL="358902" indent="-285750">
                  <a:spcBef>
                    <a:spcPts val="1200"/>
                  </a:spcBef>
                  <a:buFont typeface="Wingdings" panose="05000000000000000000" pitchFamily="2" charset="2"/>
                  <a:buChar char="q"/>
                </a:pPr>
                <a:r>
                  <a:rPr lang="en-US" sz="1800" b="1" i="1" dirty="0">
                    <a:solidFill>
                      <a:schemeClr val="tx1">
                        <a:lumMod val="85000"/>
                        <a:lumOff val="15000"/>
                      </a:schemeClr>
                    </a:solidFill>
                  </a:rPr>
                  <a:t>The Indicators to estimate human </a:t>
                </a:r>
                <a:r>
                  <a:rPr lang="en-US" sz="1800" b="1" i="1" dirty="0" smtClean="0">
                    <a:solidFill>
                      <a:schemeClr val="tx1">
                        <a:lumMod val="85000"/>
                        <a:lumOff val="15000"/>
                      </a:schemeClr>
                    </a:solidFill>
                  </a:rPr>
                  <a:t>activities</a:t>
                </a:r>
                <a:endParaRPr lang="en-US" sz="1800" i="1" dirty="0" smtClean="0">
                  <a:solidFill>
                    <a:schemeClr val="tx1">
                      <a:lumMod val="85000"/>
                      <a:lumOff val="15000"/>
                    </a:schemeClr>
                  </a:solidFill>
                </a:endParaRPr>
              </a:p>
              <a:p>
                <a:pPr marL="360363" indent="-360363">
                  <a:buNone/>
                </a:pPr>
                <a:r>
                  <a:rPr lang="en-US" sz="1800" i="1" dirty="0" smtClean="0">
                    <a:solidFill>
                      <a:schemeClr val="tx1">
                        <a:lumMod val="85000"/>
                        <a:lumOff val="15000"/>
                      </a:schemeClr>
                    </a:solidFill>
                  </a:rPr>
                  <a:t>The </a:t>
                </a:r>
                <a:r>
                  <a:rPr lang="en-US" sz="1800" i="1" dirty="0">
                    <a:solidFill>
                      <a:schemeClr val="tx1">
                        <a:lumMod val="85000"/>
                        <a:lumOff val="15000"/>
                      </a:schemeClr>
                    </a:solidFill>
                  </a:rPr>
                  <a:t>impact of human on the </a:t>
                </a:r>
                <a:r>
                  <a:rPr lang="en-US" sz="1800" dirty="0">
                    <a:solidFill>
                      <a:schemeClr val="tx1">
                        <a:lumMod val="85000"/>
                        <a:lumOff val="15000"/>
                      </a:schemeClr>
                    </a:solidFill>
                  </a:rPr>
                  <a:t>Climatological Disasters, USD million (</a:t>
                </a:r>
                <a14:m>
                  <m:oMath xmlns:m="http://schemas.openxmlformats.org/officeDocument/2006/math">
                    <m:sSubSup>
                      <m:sSubSupPr>
                        <m:ctrlPr>
                          <a:rPr lang="ru-RU" sz="1800" i="1">
                            <a:solidFill>
                              <a:schemeClr val="tx1">
                                <a:lumMod val="85000"/>
                                <a:lumOff val="15000"/>
                              </a:schemeClr>
                            </a:solidFill>
                            <a:latin typeface="Cambria Math" panose="02040503050406030204" pitchFamily="18" charset="0"/>
                          </a:rPr>
                        </m:ctrlPr>
                      </m:sSubSupPr>
                      <m:e>
                        <m:r>
                          <a:rPr lang="en-US" sz="1800" i="1">
                            <a:solidFill>
                              <a:schemeClr val="tx1">
                                <a:lumMod val="85000"/>
                                <a:lumOff val="15000"/>
                              </a:schemeClr>
                            </a:solidFill>
                            <a:latin typeface="Cambria Math"/>
                          </a:rPr>
                          <m:t>𝑦</m:t>
                        </m:r>
                      </m:e>
                      <m:sub>
                        <m:r>
                          <a:rPr lang="en-US" sz="1800" i="1">
                            <a:solidFill>
                              <a:schemeClr val="tx1">
                                <a:lumMod val="85000"/>
                                <a:lumOff val="15000"/>
                              </a:schemeClr>
                            </a:solidFill>
                            <a:latin typeface="Cambria Math"/>
                          </a:rPr>
                          <m:t>𝑡</m:t>
                        </m:r>
                      </m:sub>
                      <m:sup>
                        <m:r>
                          <a:rPr lang="en-US" sz="1800" i="1">
                            <a:solidFill>
                              <a:schemeClr val="tx1">
                                <a:lumMod val="85000"/>
                                <a:lumOff val="15000"/>
                              </a:schemeClr>
                            </a:solidFill>
                            <a:latin typeface="Cambria Math"/>
                          </a:rPr>
                          <m:t>1</m:t>
                        </m:r>
                      </m:sup>
                    </m:sSubSup>
                  </m:oMath>
                </a14:m>
                <a:r>
                  <a:rPr lang="en-US" sz="1800" dirty="0">
                    <a:solidFill>
                      <a:schemeClr val="tx1">
                        <a:lumMod val="85000"/>
                        <a:lumOff val="15000"/>
                      </a:schemeClr>
                    </a:solidFill>
                  </a:rPr>
                  <a:t>)</a:t>
                </a:r>
                <a:endParaRPr lang="ru-RU" sz="1800" dirty="0">
                  <a:solidFill>
                    <a:schemeClr val="tx1">
                      <a:lumMod val="85000"/>
                      <a:lumOff val="15000"/>
                    </a:schemeClr>
                  </a:solidFill>
                </a:endParaRPr>
              </a:p>
              <a:p>
                <a:pPr lvl="1">
                  <a:lnSpc>
                    <a:spcPct val="120000"/>
                  </a:lnSpc>
                </a:pP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𝑋</m:t>
                        </m:r>
                      </m:e>
                      <m:sub>
                        <m:r>
                          <a:rPr lang="en-US" sz="1600" i="1">
                            <a:solidFill>
                              <a:schemeClr val="tx1">
                                <a:lumMod val="85000"/>
                                <a:lumOff val="15000"/>
                              </a:schemeClr>
                            </a:solidFill>
                            <a:latin typeface="Cambria Math"/>
                          </a:rPr>
                          <m:t>1</m:t>
                        </m:r>
                        <m:r>
                          <a:rPr lang="en-US" sz="1600" i="1">
                            <a:solidFill>
                              <a:schemeClr val="tx1">
                                <a:lumMod val="85000"/>
                                <a:lumOff val="15000"/>
                              </a:schemeClr>
                            </a:solidFill>
                            <a:latin typeface="Cambria Math"/>
                          </a:rPr>
                          <m:t>𝑡</m:t>
                        </m:r>
                      </m:sub>
                      <m:sup>
                        <m:r>
                          <a:rPr lang="en-US" sz="1600" i="1">
                            <a:solidFill>
                              <a:schemeClr val="tx1">
                                <a:lumMod val="85000"/>
                                <a:lumOff val="15000"/>
                              </a:schemeClr>
                            </a:solidFill>
                            <a:latin typeface="Cambria Math"/>
                          </a:rPr>
                          <m:t>1</m:t>
                        </m:r>
                      </m:sup>
                    </m:sSubSup>
                  </m:oMath>
                </a14:m>
                <a:r>
                  <a:rPr lang="en-US" sz="1600" dirty="0">
                    <a:solidFill>
                      <a:schemeClr val="tx1">
                        <a:lumMod val="85000"/>
                        <a:lumOff val="15000"/>
                      </a:schemeClr>
                    </a:solidFill>
                  </a:rPr>
                  <a:t> – GDP, World, US$ Per Capita,</a:t>
                </a:r>
                <a:endParaRPr lang="ru-RU" sz="1600" dirty="0">
                  <a:solidFill>
                    <a:schemeClr val="tx1">
                      <a:lumMod val="85000"/>
                      <a:lumOff val="15000"/>
                    </a:schemeClr>
                  </a:solidFill>
                </a:endParaRPr>
              </a:p>
              <a:p>
                <a:pPr lvl="1">
                  <a:lnSpc>
                    <a:spcPct val="120000"/>
                  </a:lnSpc>
                </a:pP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𝑋</m:t>
                        </m:r>
                      </m:e>
                      <m:sub>
                        <m:r>
                          <a:rPr lang="en-US" sz="1600" i="1">
                            <a:solidFill>
                              <a:schemeClr val="tx1">
                                <a:lumMod val="85000"/>
                                <a:lumOff val="15000"/>
                              </a:schemeClr>
                            </a:solidFill>
                            <a:latin typeface="Cambria Math"/>
                          </a:rPr>
                          <m:t>2</m:t>
                        </m:r>
                        <m:r>
                          <a:rPr lang="en-US" sz="1600" i="1">
                            <a:solidFill>
                              <a:schemeClr val="tx1">
                                <a:lumMod val="85000"/>
                                <a:lumOff val="15000"/>
                              </a:schemeClr>
                            </a:solidFill>
                            <a:latin typeface="Cambria Math"/>
                          </a:rPr>
                          <m:t>𝑡</m:t>
                        </m:r>
                      </m:sub>
                      <m:sup>
                        <m:r>
                          <a:rPr lang="en-US" sz="1600" i="1">
                            <a:solidFill>
                              <a:schemeClr val="tx1">
                                <a:lumMod val="85000"/>
                                <a:lumOff val="15000"/>
                              </a:schemeClr>
                            </a:solidFill>
                            <a:latin typeface="Cambria Math"/>
                          </a:rPr>
                          <m:t>1</m:t>
                        </m:r>
                      </m:sup>
                    </m:sSubSup>
                  </m:oMath>
                </a14:m>
                <a:r>
                  <a:rPr lang="en-US" sz="1600" dirty="0">
                    <a:solidFill>
                      <a:schemeClr val="tx1">
                        <a:lumMod val="85000"/>
                        <a:lumOff val="15000"/>
                      </a:schemeClr>
                    </a:solidFill>
                  </a:rPr>
                  <a:t> – Employed Population, World, Unit,</a:t>
                </a:r>
                <a:endParaRPr lang="ru-RU" sz="1600" dirty="0">
                  <a:solidFill>
                    <a:schemeClr val="tx1">
                      <a:lumMod val="85000"/>
                      <a:lumOff val="15000"/>
                    </a:schemeClr>
                  </a:solidFill>
                </a:endParaRPr>
              </a:p>
              <a:p>
                <a:pPr lvl="1">
                  <a:lnSpc>
                    <a:spcPct val="120000"/>
                  </a:lnSpc>
                </a:pP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𝑋</m:t>
                        </m:r>
                      </m:e>
                      <m:sub>
                        <m:r>
                          <a:rPr lang="en-US" sz="1600" i="1">
                            <a:solidFill>
                              <a:schemeClr val="tx1">
                                <a:lumMod val="85000"/>
                                <a:lumOff val="15000"/>
                              </a:schemeClr>
                            </a:solidFill>
                            <a:latin typeface="Cambria Math"/>
                          </a:rPr>
                          <m:t>3</m:t>
                        </m:r>
                        <m:r>
                          <a:rPr lang="en-US" sz="1600" i="1">
                            <a:solidFill>
                              <a:schemeClr val="tx1">
                                <a:lumMod val="85000"/>
                                <a:lumOff val="15000"/>
                              </a:schemeClr>
                            </a:solidFill>
                            <a:latin typeface="Cambria Math"/>
                          </a:rPr>
                          <m:t>𝑡</m:t>
                        </m:r>
                      </m:sub>
                      <m:sup>
                        <m:r>
                          <a:rPr lang="en-US" sz="1600" i="1">
                            <a:solidFill>
                              <a:schemeClr val="tx1">
                                <a:lumMod val="85000"/>
                                <a:lumOff val="15000"/>
                              </a:schemeClr>
                            </a:solidFill>
                            <a:latin typeface="Cambria Math"/>
                          </a:rPr>
                          <m:t>1</m:t>
                        </m:r>
                      </m:sup>
                    </m:sSubSup>
                  </m:oMath>
                </a14:m>
                <a:r>
                  <a:rPr lang="en-US" sz="1600" dirty="0">
                    <a:solidFill>
                      <a:schemeClr val="tx1">
                        <a:lumMod val="85000"/>
                        <a:lumOff val="15000"/>
                      </a:schemeClr>
                    </a:solidFill>
                  </a:rPr>
                  <a:t> – Economically Active Population, World, Unit,</a:t>
                </a:r>
                <a:endParaRPr lang="ru-RU" sz="1600" dirty="0">
                  <a:solidFill>
                    <a:schemeClr val="tx1">
                      <a:lumMod val="85000"/>
                      <a:lumOff val="15000"/>
                    </a:schemeClr>
                  </a:solidFill>
                </a:endParaRPr>
              </a:p>
              <a:p>
                <a:pPr lvl="1">
                  <a:lnSpc>
                    <a:spcPct val="120000"/>
                  </a:lnSpc>
                </a:pP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𝑋</m:t>
                        </m:r>
                      </m:e>
                      <m:sub>
                        <m:r>
                          <a:rPr lang="en-US" sz="1600" i="1">
                            <a:solidFill>
                              <a:schemeClr val="tx1">
                                <a:lumMod val="85000"/>
                                <a:lumOff val="15000"/>
                              </a:schemeClr>
                            </a:solidFill>
                            <a:latin typeface="Cambria Math"/>
                          </a:rPr>
                          <m:t>4</m:t>
                        </m:r>
                        <m:r>
                          <a:rPr lang="en-US" sz="1600" i="1">
                            <a:solidFill>
                              <a:schemeClr val="tx1">
                                <a:lumMod val="85000"/>
                                <a:lumOff val="15000"/>
                              </a:schemeClr>
                            </a:solidFill>
                            <a:latin typeface="Cambria Math"/>
                          </a:rPr>
                          <m:t>𝑡</m:t>
                        </m:r>
                      </m:sub>
                      <m:sup>
                        <m:r>
                          <a:rPr lang="en-US" sz="1600" i="1">
                            <a:solidFill>
                              <a:schemeClr val="tx1">
                                <a:lumMod val="85000"/>
                                <a:lumOff val="15000"/>
                              </a:schemeClr>
                            </a:solidFill>
                            <a:latin typeface="Cambria Math"/>
                          </a:rPr>
                          <m:t>1</m:t>
                        </m:r>
                      </m:sup>
                    </m:sSubSup>
                  </m:oMath>
                </a14:m>
                <a:r>
                  <a:rPr lang="en-US" sz="1600" dirty="0">
                    <a:solidFill>
                      <a:schemeClr val="tx1">
                        <a:lumMod val="85000"/>
                        <a:lumOff val="15000"/>
                      </a:schemeClr>
                    </a:solidFill>
                  </a:rPr>
                  <a:t> – Exports (fob) by Commodity + Imports (</a:t>
                </a:r>
                <a:r>
                  <a:rPr lang="en-US" sz="1600" dirty="0" err="1">
                    <a:solidFill>
                      <a:schemeClr val="tx1">
                        <a:lumMod val="85000"/>
                        <a:lumOff val="15000"/>
                      </a:schemeClr>
                    </a:solidFill>
                  </a:rPr>
                  <a:t>cif</a:t>
                </a:r>
                <a:r>
                  <a:rPr lang="en-US" sz="1600" dirty="0">
                    <a:solidFill>
                      <a:schemeClr val="tx1">
                        <a:lumMod val="85000"/>
                        <a:lumOff val="15000"/>
                      </a:schemeClr>
                    </a:solidFill>
                  </a:rPr>
                  <a:t>) by Commodity, World, USD million</a:t>
                </a:r>
                <a:endParaRPr lang="ru-RU" sz="1600" dirty="0">
                  <a:solidFill>
                    <a:schemeClr val="tx1">
                      <a:lumMod val="85000"/>
                      <a:lumOff val="15000"/>
                    </a:schemeClr>
                  </a:solidFill>
                </a:endParaRPr>
              </a:p>
              <a:p>
                <a:pPr marL="358902" indent="-285750">
                  <a:spcBef>
                    <a:spcPts val="1200"/>
                  </a:spcBef>
                  <a:buFont typeface="Wingdings" panose="05000000000000000000" pitchFamily="2" charset="2"/>
                  <a:buChar char="q"/>
                </a:pPr>
                <a:r>
                  <a:rPr lang="en-US" sz="1800" b="1" i="1" dirty="0">
                    <a:solidFill>
                      <a:schemeClr val="tx1">
                        <a:lumMod val="85000"/>
                        <a:lumOff val="15000"/>
                      </a:schemeClr>
                    </a:solidFill>
                  </a:rPr>
                  <a:t>The Indicators to estimate of the effect of the external </a:t>
                </a:r>
                <a:r>
                  <a:rPr lang="en-US" sz="1800" b="1" i="1" dirty="0" smtClean="0">
                    <a:solidFill>
                      <a:schemeClr val="tx1">
                        <a:lumMod val="85000"/>
                        <a:lumOff val="15000"/>
                      </a:schemeClr>
                    </a:solidFill>
                  </a:rPr>
                  <a:t>environment</a:t>
                </a:r>
                <a:endParaRPr lang="en-US" sz="1800" i="1" dirty="0" smtClean="0">
                  <a:solidFill>
                    <a:schemeClr val="tx1">
                      <a:lumMod val="85000"/>
                      <a:lumOff val="15000"/>
                    </a:schemeClr>
                  </a:solidFill>
                </a:endParaRPr>
              </a:p>
              <a:p>
                <a:pPr lvl="1">
                  <a:lnSpc>
                    <a:spcPct val="120000"/>
                  </a:lnSpc>
                </a:pP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𝑦</m:t>
                        </m:r>
                      </m:e>
                      <m:sub>
                        <m:r>
                          <a:rPr lang="en-US" sz="1600" i="1">
                            <a:solidFill>
                              <a:schemeClr val="tx1">
                                <a:lumMod val="85000"/>
                                <a:lumOff val="15000"/>
                              </a:schemeClr>
                            </a:solidFill>
                            <a:latin typeface="Cambria Math"/>
                          </a:rPr>
                          <m:t>𝑡</m:t>
                        </m:r>
                      </m:sub>
                      <m:sup>
                        <m:r>
                          <a:rPr lang="en-US" sz="1600" i="1">
                            <a:solidFill>
                              <a:schemeClr val="tx1">
                                <a:lumMod val="85000"/>
                                <a:lumOff val="15000"/>
                              </a:schemeClr>
                            </a:solidFill>
                            <a:latin typeface="Cambria Math"/>
                          </a:rPr>
                          <m:t>2</m:t>
                        </m:r>
                      </m:sup>
                    </m:sSubSup>
                  </m:oMath>
                </a14:m>
                <a:r>
                  <a:rPr lang="en-US" sz="1600" dirty="0">
                    <a:solidFill>
                      <a:schemeClr val="tx1">
                        <a:lumMod val="85000"/>
                        <a:lumOff val="15000"/>
                      </a:schemeClr>
                    </a:solidFill>
                  </a:rPr>
                  <a:t> – CO2 Emissions per Unit of Output,</a:t>
                </a:r>
                <a:endParaRPr lang="ru-RU" sz="1600" dirty="0">
                  <a:solidFill>
                    <a:schemeClr val="tx1">
                      <a:lumMod val="85000"/>
                      <a:lumOff val="15000"/>
                    </a:schemeClr>
                  </a:solidFill>
                </a:endParaRPr>
              </a:p>
              <a:p>
                <a:pPr lvl="1">
                  <a:lnSpc>
                    <a:spcPct val="120000"/>
                  </a:lnSpc>
                </a:pP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𝑦</m:t>
                        </m:r>
                      </m:e>
                      <m:sub>
                        <m:r>
                          <a:rPr lang="en-US" sz="1600" i="1">
                            <a:solidFill>
                              <a:schemeClr val="tx1">
                                <a:lumMod val="85000"/>
                                <a:lumOff val="15000"/>
                              </a:schemeClr>
                            </a:solidFill>
                            <a:latin typeface="Cambria Math"/>
                          </a:rPr>
                          <m:t>𝑡</m:t>
                        </m:r>
                      </m:sub>
                      <m:sup>
                        <m:r>
                          <a:rPr lang="en-US" sz="1600" i="1">
                            <a:solidFill>
                              <a:schemeClr val="tx1">
                                <a:lumMod val="85000"/>
                                <a:lumOff val="15000"/>
                              </a:schemeClr>
                            </a:solidFill>
                            <a:latin typeface="Cambria Math"/>
                          </a:rPr>
                          <m:t>3</m:t>
                        </m:r>
                      </m:sup>
                    </m:sSubSup>
                  </m:oMath>
                </a14:m>
                <a:r>
                  <a:rPr lang="en-US" sz="1600" dirty="0">
                    <a:solidFill>
                      <a:schemeClr val="tx1">
                        <a:lumMod val="85000"/>
                        <a:lumOff val="15000"/>
                      </a:schemeClr>
                    </a:solidFill>
                  </a:rPr>
                  <a:t> –</a:t>
                </a:r>
                <a:r>
                  <a:rPr lang="en-US" sz="1600" i="1" dirty="0">
                    <a:solidFill>
                      <a:schemeClr val="tx1">
                        <a:lumMod val="85000"/>
                        <a:lumOff val="15000"/>
                      </a:schemeClr>
                    </a:solidFill>
                  </a:rPr>
                  <a:t> Greenhouse Gas Emissions from Industry,</a:t>
                </a:r>
                <a:endParaRPr lang="ru-RU" sz="1600" dirty="0">
                  <a:solidFill>
                    <a:schemeClr val="tx1">
                      <a:lumMod val="85000"/>
                      <a:lumOff val="15000"/>
                    </a:schemeClr>
                  </a:solidFill>
                </a:endParaRPr>
              </a:p>
              <a:p>
                <a:pPr lvl="1">
                  <a:lnSpc>
                    <a:spcPct val="120000"/>
                  </a:lnSpc>
                </a:pP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𝑦</m:t>
                        </m:r>
                      </m:e>
                      <m:sub>
                        <m:r>
                          <a:rPr lang="en-US" sz="1600" i="1">
                            <a:solidFill>
                              <a:schemeClr val="tx1">
                                <a:lumMod val="85000"/>
                                <a:lumOff val="15000"/>
                              </a:schemeClr>
                            </a:solidFill>
                            <a:latin typeface="Cambria Math"/>
                          </a:rPr>
                          <m:t>𝑡</m:t>
                        </m:r>
                      </m:sub>
                      <m:sup>
                        <m:r>
                          <a:rPr lang="en-US" sz="1600" i="1">
                            <a:solidFill>
                              <a:schemeClr val="tx1">
                                <a:lumMod val="85000"/>
                                <a:lumOff val="15000"/>
                              </a:schemeClr>
                            </a:solidFill>
                            <a:latin typeface="Cambria Math"/>
                          </a:rPr>
                          <m:t>4</m:t>
                        </m:r>
                      </m:sup>
                    </m:sSubSup>
                  </m:oMath>
                </a14:m>
                <a:r>
                  <a:rPr lang="en-US" sz="1600" dirty="0">
                    <a:solidFill>
                      <a:schemeClr val="tx1">
                        <a:lumMod val="85000"/>
                        <a:lumOff val="15000"/>
                      </a:schemeClr>
                    </a:solidFill>
                  </a:rPr>
                  <a:t> – </a:t>
                </a:r>
                <a:r>
                  <a:rPr lang="en-US" sz="1600" i="1" dirty="0">
                    <a:solidFill>
                      <a:schemeClr val="tx1">
                        <a:lumMod val="85000"/>
                        <a:lumOff val="15000"/>
                      </a:schemeClr>
                    </a:solidFill>
                  </a:rPr>
                  <a:t>Greenhouse Gas Emissions from Agriculture</a:t>
                </a:r>
                <a:r>
                  <a:rPr lang="en-US" sz="1600" dirty="0">
                    <a:solidFill>
                      <a:schemeClr val="tx1">
                        <a:lumMod val="85000"/>
                        <a:lumOff val="15000"/>
                      </a:schemeClr>
                    </a:solidFill>
                  </a:rPr>
                  <a:t>,</a:t>
                </a:r>
                <a:endParaRPr lang="ru-RU" sz="1600" dirty="0">
                  <a:solidFill>
                    <a:schemeClr val="tx1">
                      <a:lumMod val="85000"/>
                      <a:lumOff val="15000"/>
                    </a:schemeClr>
                  </a:solidFill>
                </a:endParaRPr>
              </a:p>
              <a:p>
                <a:pPr lvl="1">
                  <a:lnSpc>
                    <a:spcPct val="120000"/>
                  </a:lnSpc>
                </a:pP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𝑦</m:t>
                        </m:r>
                      </m:e>
                      <m:sub>
                        <m:r>
                          <a:rPr lang="en-US" sz="1600" i="1">
                            <a:solidFill>
                              <a:schemeClr val="tx1">
                                <a:lumMod val="85000"/>
                                <a:lumOff val="15000"/>
                              </a:schemeClr>
                            </a:solidFill>
                            <a:latin typeface="Cambria Math"/>
                          </a:rPr>
                          <m:t>𝑡</m:t>
                        </m:r>
                      </m:sub>
                      <m:sup>
                        <m:r>
                          <a:rPr lang="en-US" sz="1600" i="1">
                            <a:solidFill>
                              <a:schemeClr val="tx1">
                                <a:lumMod val="85000"/>
                                <a:lumOff val="15000"/>
                              </a:schemeClr>
                            </a:solidFill>
                            <a:latin typeface="Cambria Math"/>
                          </a:rPr>
                          <m:t>5</m:t>
                        </m:r>
                      </m:sup>
                    </m:sSubSup>
                  </m:oMath>
                </a14:m>
                <a:r>
                  <a:rPr lang="en-US" sz="1600" dirty="0">
                    <a:solidFill>
                      <a:schemeClr val="tx1">
                        <a:lumMod val="85000"/>
                        <a:lumOff val="15000"/>
                      </a:schemeClr>
                    </a:solidFill>
                  </a:rPr>
                  <a:t> – </a:t>
                </a:r>
                <a:r>
                  <a:rPr lang="en-US" sz="1600" i="1" dirty="0">
                    <a:solidFill>
                      <a:schemeClr val="tx1">
                        <a:lumMod val="85000"/>
                        <a:lumOff val="15000"/>
                      </a:schemeClr>
                    </a:solidFill>
                  </a:rPr>
                  <a:t>Mean Temperature, Year,</a:t>
                </a:r>
                <a:endParaRPr lang="ru-RU" sz="1600" dirty="0">
                  <a:solidFill>
                    <a:schemeClr val="tx1">
                      <a:lumMod val="85000"/>
                      <a:lumOff val="15000"/>
                    </a:schemeClr>
                  </a:solidFill>
                </a:endParaRPr>
              </a:p>
              <a:p>
                <a:pPr lvl="1">
                  <a:lnSpc>
                    <a:spcPct val="120000"/>
                  </a:lnSpc>
                </a:pP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𝑦</m:t>
                        </m:r>
                      </m:e>
                      <m:sub>
                        <m:r>
                          <a:rPr lang="en-US" sz="1600" i="1">
                            <a:solidFill>
                              <a:schemeClr val="tx1">
                                <a:lumMod val="85000"/>
                                <a:lumOff val="15000"/>
                              </a:schemeClr>
                            </a:solidFill>
                            <a:latin typeface="Cambria Math"/>
                          </a:rPr>
                          <m:t>𝑡</m:t>
                        </m:r>
                      </m:sub>
                      <m:sup>
                        <m:r>
                          <a:rPr lang="en-US" sz="1600" i="1">
                            <a:solidFill>
                              <a:schemeClr val="tx1">
                                <a:lumMod val="85000"/>
                                <a:lumOff val="15000"/>
                              </a:schemeClr>
                            </a:solidFill>
                            <a:latin typeface="Cambria Math"/>
                          </a:rPr>
                          <m:t>6</m:t>
                        </m:r>
                      </m:sup>
                    </m:sSubSup>
                  </m:oMath>
                </a14:m>
                <a:r>
                  <a:rPr lang="en-US" sz="1600" dirty="0">
                    <a:solidFill>
                      <a:schemeClr val="tx1">
                        <a:lumMod val="85000"/>
                        <a:lumOff val="15000"/>
                      </a:schemeClr>
                    </a:solidFill>
                  </a:rPr>
                  <a:t> – </a:t>
                </a:r>
                <a:r>
                  <a:rPr lang="en-US" sz="1600" i="1" dirty="0">
                    <a:solidFill>
                      <a:schemeClr val="tx1">
                        <a:lumMod val="85000"/>
                        <a:lumOff val="15000"/>
                      </a:schemeClr>
                    </a:solidFill>
                  </a:rPr>
                  <a:t>Fresh Surface Water Withdrawal,</a:t>
                </a:r>
                <a:endParaRPr lang="ru-RU" sz="1600" dirty="0">
                  <a:solidFill>
                    <a:schemeClr val="tx1">
                      <a:lumMod val="85000"/>
                      <a:lumOff val="15000"/>
                    </a:schemeClr>
                  </a:solidFill>
                </a:endParaRPr>
              </a:p>
              <a:p>
                <a:pPr lvl="1">
                  <a:lnSpc>
                    <a:spcPct val="120000"/>
                  </a:lnSpc>
                </a:pPr>
                <a14:m>
                  <m:oMath xmlns:m="http://schemas.openxmlformats.org/officeDocument/2006/math">
                    <m:sSubSup>
                      <m:sSubSupPr>
                        <m:ctrlPr>
                          <a:rPr lang="ru-RU" sz="1600" i="1">
                            <a:solidFill>
                              <a:schemeClr val="tx1">
                                <a:lumMod val="85000"/>
                                <a:lumOff val="15000"/>
                              </a:schemeClr>
                            </a:solidFill>
                            <a:latin typeface="Cambria Math" panose="02040503050406030204" pitchFamily="18" charset="0"/>
                          </a:rPr>
                        </m:ctrlPr>
                      </m:sSubSupPr>
                      <m:e>
                        <m:r>
                          <a:rPr lang="en-US" sz="1600" i="1">
                            <a:solidFill>
                              <a:schemeClr val="tx1">
                                <a:lumMod val="85000"/>
                                <a:lumOff val="15000"/>
                              </a:schemeClr>
                            </a:solidFill>
                            <a:latin typeface="Cambria Math"/>
                          </a:rPr>
                          <m:t>𝑦</m:t>
                        </m:r>
                      </m:e>
                      <m:sub>
                        <m:r>
                          <a:rPr lang="en-US" sz="1600" i="1">
                            <a:solidFill>
                              <a:schemeClr val="tx1">
                                <a:lumMod val="85000"/>
                                <a:lumOff val="15000"/>
                              </a:schemeClr>
                            </a:solidFill>
                            <a:latin typeface="Cambria Math"/>
                          </a:rPr>
                          <m:t>𝑡</m:t>
                        </m:r>
                      </m:sub>
                      <m:sup>
                        <m:r>
                          <a:rPr lang="en-US" sz="1600" i="1">
                            <a:solidFill>
                              <a:schemeClr val="tx1">
                                <a:lumMod val="85000"/>
                                <a:lumOff val="15000"/>
                              </a:schemeClr>
                            </a:solidFill>
                            <a:latin typeface="Cambria Math"/>
                          </a:rPr>
                          <m:t>7</m:t>
                        </m:r>
                      </m:sup>
                    </m:sSubSup>
                  </m:oMath>
                </a14:m>
                <a:r>
                  <a:rPr lang="en-US" sz="1600" dirty="0">
                    <a:solidFill>
                      <a:schemeClr val="tx1">
                        <a:lumMod val="85000"/>
                        <a:lumOff val="15000"/>
                      </a:schemeClr>
                    </a:solidFill>
                  </a:rPr>
                  <a:t> –</a:t>
                </a:r>
                <a:r>
                  <a:rPr lang="en-US" sz="1600" i="1" dirty="0">
                    <a:solidFill>
                      <a:schemeClr val="tx1">
                        <a:lumMod val="85000"/>
                        <a:lumOff val="15000"/>
                      </a:schemeClr>
                    </a:solidFill>
                  </a:rPr>
                  <a:t> Forest </a:t>
                </a:r>
                <a:r>
                  <a:rPr lang="en-US" sz="1600" i="1" dirty="0" smtClean="0">
                    <a:solidFill>
                      <a:schemeClr val="tx1">
                        <a:lumMod val="85000"/>
                        <a:lumOff val="15000"/>
                      </a:schemeClr>
                    </a:solidFill>
                  </a:rPr>
                  <a:t>Land</a:t>
                </a:r>
                <a:endParaRPr lang="ru-RU" sz="1600" i="1" dirty="0">
                  <a:solidFill>
                    <a:schemeClr val="tx1">
                      <a:lumMod val="85000"/>
                      <a:lumOff val="15000"/>
                    </a:schemeClr>
                  </a:solidFill>
                </a:endParaRPr>
              </a:p>
            </p:txBody>
          </p:sp>
        </mc:Choice>
        <mc:Fallback xmlns="">
          <p:sp>
            <p:nvSpPr>
              <p:cNvPr id="3" name="Текст 2"/>
              <p:cNvSpPr>
                <a:spLocks noGrp="1" noRot="1" noChangeAspect="1" noMove="1" noResize="1" noEditPoints="1" noAdjustHandles="1" noChangeArrowheads="1" noChangeShapeType="1" noTextEdit="1"/>
              </p:cNvSpPr>
              <p:nvPr>
                <p:ph type="body" idx="4294967295"/>
              </p:nvPr>
            </p:nvSpPr>
            <p:spPr>
              <a:xfrm>
                <a:off x="323528" y="908720"/>
                <a:ext cx="8318822" cy="5688632"/>
              </a:xfrm>
              <a:blipFill rotWithShape="1">
                <a:blip r:embed="rId2"/>
                <a:stretch>
                  <a:fillRect l="-220" t="-536"/>
                </a:stretch>
              </a:blipFill>
            </p:spPr>
            <p:txBody>
              <a:bodyPr/>
              <a:lstStyle/>
              <a:p>
                <a:r>
                  <a:rPr lang="ru-RU">
                    <a:noFill/>
                  </a:rPr>
                  <a:t> </a:t>
                </a:r>
              </a:p>
            </p:txBody>
          </p:sp>
        </mc:Fallback>
      </mc:AlternateContent>
      <p:sp>
        <p:nvSpPr>
          <p:cNvPr id="4" name="Скругленный прямоугольник 3"/>
          <p:cNvSpPr/>
          <p:nvPr/>
        </p:nvSpPr>
        <p:spPr>
          <a:xfrm>
            <a:off x="8495928" y="548680"/>
            <a:ext cx="648072" cy="3600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4/1</a:t>
            </a:r>
            <a:endParaRPr lang="ru-RU" dirty="0"/>
          </a:p>
        </p:txBody>
      </p:sp>
    </p:spTree>
    <p:extLst>
      <p:ext uri="{BB962C8B-B14F-4D97-AF65-F5344CB8AC3E}">
        <p14:creationId xmlns:p14="http://schemas.microsoft.com/office/powerpoint/2010/main" val="3215701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C5290963-8818-44D2-9BD7-45C1ED6203EC}" type="slidenum">
              <a:rPr lang="ru-RU" smtClean="0"/>
              <a:t>8</a:t>
            </a:fld>
            <a:endParaRPr lang="ru-RU" dirty="0"/>
          </a:p>
        </p:txBody>
      </p:sp>
      <p:sp>
        <p:nvSpPr>
          <p:cNvPr id="2" name="Заголовок 1"/>
          <p:cNvSpPr>
            <a:spLocks noGrp="1"/>
          </p:cNvSpPr>
          <p:nvPr>
            <p:ph type="title" idx="4294967295"/>
          </p:nvPr>
        </p:nvSpPr>
        <p:spPr>
          <a:xfrm>
            <a:off x="0" y="80963"/>
            <a:ext cx="8351838" cy="576262"/>
          </a:xfrm>
        </p:spPr>
        <p:txBody>
          <a:bodyPr tIns="0">
            <a:noAutofit/>
          </a:bodyPr>
          <a:lstStyle/>
          <a:p>
            <a:r>
              <a:rPr lang="en-US" sz="2800" dirty="0">
                <a:effectLst/>
                <a:latin typeface="+mj-lt"/>
              </a:rPr>
              <a:t>CO2 Emissions per Unit of Output</a:t>
            </a:r>
            <a:endParaRPr lang="ru-RU" sz="2800" dirty="0">
              <a:effectLst/>
              <a:latin typeface="+mj-lt"/>
            </a:endParaRPr>
          </a:p>
        </p:txBody>
      </p:sp>
      <p:sp>
        <p:nvSpPr>
          <p:cNvPr id="3" name="Текст 2"/>
          <p:cNvSpPr>
            <a:spLocks noGrp="1"/>
          </p:cNvSpPr>
          <p:nvPr>
            <p:ph type="body" idx="4294967295"/>
          </p:nvPr>
        </p:nvSpPr>
        <p:spPr>
          <a:xfrm>
            <a:off x="0" y="765175"/>
            <a:ext cx="8642350" cy="5903913"/>
          </a:xfrm>
        </p:spPr>
        <p:txBody>
          <a:bodyPr>
            <a:normAutofit fontScale="92500"/>
          </a:bodyPr>
          <a:lstStyle/>
          <a:p>
            <a:pPr marL="444500" indent="-352425">
              <a:buNone/>
            </a:pPr>
            <a:r>
              <a:rPr lang="ru-RU" sz="1600" dirty="0">
                <a:solidFill>
                  <a:schemeClr val="tx1">
                    <a:lumMod val="85000"/>
                    <a:lumOff val="15000"/>
                  </a:schemeClr>
                </a:solidFill>
              </a:rPr>
              <a:t>Развитие промышленности, постоянный рост населения планеты и потребления природных ресурсов ведут к непрерывному антропогенному поступлению различных веществ и соединений в окружающую среду. В связи с ростом темпов производства объем выбросов в атмосферу неуклонно растет. Концентрация диоксида углерода (СО2) в атмосфере в последние десятилетия быстро </a:t>
            </a:r>
            <a:r>
              <a:rPr lang="ru-RU" sz="1600" dirty="0" smtClean="0">
                <a:solidFill>
                  <a:schemeClr val="tx1">
                    <a:lumMod val="85000"/>
                    <a:lumOff val="15000"/>
                  </a:schemeClr>
                </a:solidFill>
              </a:rPr>
              <a:t>увеличивается</a:t>
            </a:r>
          </a:p>
          <a:p>
            <a:pPr marL="444500" indent="-352425">
              <a:buNone/>
            </a:pPr>
            <a:r>
              <a:rPr lang="ru-RU" sz="1600" dirty="0" smtClean="0">
                <a:solidFill>
                  <a:schemeClr val="tx1">
                    <a:lumMod val="85000"/>
                    <a:lumOff val="15000"/>
                  </a:schemeClr>
                </a:solidFill>
              </a:rPr>
              <a:t>Современные </a:t>
            </a:r>
            <a:r>
              <a:rPr lang="ru-RU" sz="1600" dirty="0">
                <a:solidFill>
                  <a:schemeClr val="tx1">
                    <a:lumMod val="85000"/>
                    <a:lumOff val="15000"/>
                  </a:schemeClr>
                </a:solidFill>
              </a:rPr>
              <a:t>исследования показывают, уровень диоксида углерода в атмосфере планеты является максимальным за последние 800 тысяч лет. Глобальное промышленное производство превратило выбросы в атмосферу в глобальную экологическую проблему. При ускоренных темпах промышленного производства возрастает угроза экологии из-за старания удовлетворить человеческие потребности. Единственное решение состоит в стабилизации или замедлении роста промышленного производства на уровне, который не наносит вред окружающей среде. Но это невозможно. Невозможно отказаться от промышленного роста и развития, сохраняя валовой национальный доход на постоянном уровне, так как это скажется на качестве жизни.</a:t>
            </a:r>
            <a:endParaRPr lang="ru-RU" sz="1600" b="1" dirty="0">
              <a:solidFill>
                <a:schemeClr val="tx1">
                  <a:lumMod val="85000"/>
                  <a:lumOff val="15000"/>
                </a:schemeClr>
              </a:solidFill>
            </a:endParaRPr>
          </a:p>
          <a:p>
            <a:pPr marL="444500" indent="-352425">
              <a:buNone/>
            </a:pPr>
            <a:r>
              <a:rPr lang="ru-RU" sz="1600" dirty="0">
                <a:solidFill>
                  <a:schemeClr val="tx1">
                    <a:lumMod val="85000"/>
                    <a:lumOff val="15000"/>
                  </a:schemeClr>
                </a:solidFill>
              </a:rPr>
              <a:t>Почему важно следить, сколько мировая промышленность выбрасывает CO2 в атмосферу? Потому что этот газ во многом отвечает за усиление парникового эффекта на планете. Глобальный баланс промышленных выбросов диоксида углерода впервые измерил в 1958 году американский ученый Дейв </a:t>
            </a:r>
            <a:r>
              <a:rPr lang="ru-RU" sz="1600" dirty="0" err="1">
                <a:solidFill>
                  <a:schemeClr val="tx1">
                    <a:lumMod val="85000"/>
                    <a:lumOff val="15000"/>
                  </a:schemeClr>
                </a:solidFill>
              </a:rPr>
              <a:t>Килинг</a:t>
            </a:r>
            <a:r>
              <a:rPr lang="ru-RU" sz="1600" dirty="0">
                <a:solidFill>
                  <a:schemeClr val="tx1">
                    <a:lumMod val="85000"/>
                    <a:lumOff val="15000"/>
                  </a:schemeClr>
                </a:solidFill>
              </a:rPr>
              <a:t> из Океанографического института </a:t>
            </a:r>
            <a:r>
              <a:rPr lang="ru-RU" sz="1600" dirty="0" err="1">
                <a:solidFill>
                  <a:schemeClr val="tx1">
                    <a:lumMod val="85000"/>
                    <a:lumOff val="15000"/>
                  </a:schemeClr>
                </a:solidFill>
              </a:rPr>
              <a:t>Скриппса</a:t>
            </a:r>
            <a:r>
              <a:rPr lang="ru-RU" sz="1600" dirty="0">
                <a:solidFill>
                  <a:schemeClr val="tx1">
                    <a:lumMod val="85000"/>
                    <a:lumOff val="15000"/>
                  </a:schemeClr>
                </a:solidFill>
              </a:rPr>
              <a:t>. Исследователи, анализирующие данные о промышленных выбросах CO2, основного парникового газа, объединились в проекте </a:t>
            </a:r>
            <a:r>
              <a:rPr lang="ru-RU" sz="1600" dirty="0" err="1">
                <a:solidFill>
                  <a:schemeClr val="tx1">
                    <a:lumMod val="85000"/>
                    <a:lumOff val="15000"/>
                  </a:schemeClr>
                </a:solidFill>
              </a:rPr>
              <a:t>Globalcarbonbudget</a:t>
            </a:r>
            <a:r>
              <a:rPr lang="ru-RU" sz="1600" dirty="0">
                <a:solidFill>
                  <a:schemeClr val="tx1">
                    <a:lumMod val="85000"/>
                    <a:lumOff val="15000"/>
                  </a:schemeClr>
                </a:solidFill>
              </a:rPr>
              <a:t>. Они изучают главные источники загрязнения атмосферы – предприятия топливно-энергетического комплекса, обрабатывающей промышленности и транспорт</a:t>
            </a:r>
            <a:r>
              <a:rPr lang="ru-RU" sz="1600" dirty="0" smtClean="0">
                <a:solidFill>
                  <a:schemeClr val="tx1">
                    <a:lumMod val="85000"/>
                    <a:lumOff val="15000"/>
                  </a:schemeClr>
                </a:solidFill>
              </a:rPr>
              <a:t>.</a:t>
            </a:r>
            <a:endParaRPr lang="ru-RU" sz="1600" b="1" dirty="0">
              <a:solidFill>
                <a:schemeClr val="tx1">
                  <a:lumMod val="85000"/>
                  <a:lumOff val="15000"/>
                </a:schemeClr>
              </a:solidFill>
            </a:endParaRPr>
          </a:p>
        </p:txBody>
      </p:sp>
      <p:sp>
        <p:nvSpPr>
          <p:cNvPr id="4" name="Скругленный прямоугольник 3"/>
          <p:cNvSpPr/>
          <p:nvPr/>
        </p:nvSpPr>
        <p:spPr>
          <a:xfrm>
            <a:off x="8388424" y="188640"/>
            <a:ext cx="64807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4/2</a:t>
            </a:r>
            <a:endParaRPr lang="ru-RU" dirty="0"/>
          </a:p>
        </p:txBody>
      </p:sp>
    </p:spTree>
    <p:extLst>
      <p:ext uri="{BB962C8B-B14F-4D97-AF65-F5344CB8AC3E}">
        <p14:creationId xmlns:p14="http://schemas.microsoft.com/office/powerpoint/2010/main" val="3547077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5290963-8818-44D2-9BD7-45C1ED6203EC}" type="slidenum">
              <a:rPr lang="ru-RU" smtClean="0"/>
              <a:t>9</a:t>
            </a:fld>
            <a:endParaRPr lang="ru-RU" dirty="0"/>
          </a:p>
        </p:txBody>
      </p:sp>
      <mc:AlternateContent xmlns:mc="http://schemas.openxmlformats.org/markup-compatibility/2006" xmlns:a14="http://schemas.microsoft.com/office/drawing/2010/main">
        <mc:Choice Requires="a14">
          <p:sp>
            <p:nvSpPr>
              <p:cNvPr id="3" name="Текст 2"/>
              <p:cNvSpPr txBox="1">
                <a:spLocks/>
              </p:cNvSpPr>
              <p:nvPr/>
            </p:nvSpPr>
            <p:spPr>
              <a:xfrm>
                <a:off x="251520" y="260648"/>
                <a:ext cx="8640960" cy="5904656"/>
              </a:xfrm>
              <a:prstGeom prst="rect">
                <a:avLst/>
              </a:prstGeom>
            </p:spPr>
            <p:txBody>
              <a:bodyPr>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58902" indent="-285750">
                  <a:spcBef>
                    <a:spcPts val="1200"/>
                  </a:spcBef>
                  <a:buFont typeface="Wingdings" panose="05000000000000000000" pitchFamily="2" charset="2"/>
                  <a:buChar char="q"/>
                </a:pPr>
                <a:r>
                  <a:rPr lang="en-US" sz="1900" i="1" dirty="0" smtClean="0"/>
                  <a:t>The </a:t>
                </a:r>
                <a:r>
                  <a:rPr lang="en-US" sz="1900" i="1" dirty="0"/>
                  <a:t>prehistory of the current process</a:t>
                </a:r>
              </a:p>
              <a:p>
                <a:pPr lvl="1"/>
                <a14:m>
                  <m:oMath xmlns:m="http://schemas.openxmlformats.org/officeDocument/2006/math">
                    <m:sSubSup>
                      <m:sSubSupPr>
                        <m:ctrlPr>
                          <a:rPr lang="ru-RU" sz="1900" i="1">
                            <a:latin typeface="Cambria Math" panose="02040503050406030204" pitchFamily="18" charset="0"/>
                          </a:rPr>
                        </m:ctrlPr>
                      </m:sSubSupPr>
                      <m:e>
                        <m:r>
                          <a:rPr lang="en-US" sz="1900" i="1">
                            <a:latin typeface="Cambria Math"/>
                          </a:rPr>
                          <m:t>𝑦</m:t>
                        </m:r>
                      </m:e>
                      <m:sub>
                        <m:r>
                          <a:rPr lang="en-US" sz="1900" i="1">
                            <a:latin typeface="Cambria Math"/>
                          </a:rPr>
                          <m:t>𝑡</m:t>
                        </m:r>
                        <m:r>
                          <a:rPr lang="en-US" sz="1900" i="1">
                            <a:latin typeface="Cambria Math"/>
                          </a:rPr>
                          <m:t>−1</m:t>
                        </m:r>
                      </m:sub>
                      <m:sup>
                        <m:r>
                          <a:rPr lang="en-US" sz="1900" i="1">
                            <a:latin typeface="Cambria Math"/>
                          </a:rPr>
                          <m:t>2</m:t>
                        </m:r>
                      </m:sup>
                    </m:sSubSup>
                    <m:r>
                      <a:rPr lang="en-US" sz="1900" i="1">
                        <a:latin typeface="Cambria Math"/>
                      </a:rPr>
                      <m:t>⋯⋯⋯</m:t>
                    </m:r>
                    <m:sSubSup>
                      <m:sSubSupPr>
                        <m:ctrlPr>
                          <a:rPr lang="ru-RU" sz="1900" i="1">
                            <a:latin typeface="Cambria Math" panose="02040503050406030204" pitchFamily="18" charset="0"/>
                          </a:rPr>
                        </m:ctrlPr>
                      </m:sSubSupPr>
                      <m:e>
                        <m:r>
                          <a:rPr lang="en-US" sz="1900" i="1">
                            <a:latin typeface="Cambria Math"/>
                          </a:rPr>
                          <m:t>𝑦</m:t>
                        </m:r>
                      </m:e>
                      <m:sub>
                        <m:r>
                          <a:rPr lang="en-US" sz="1900" i="1">
                            <a:latin typeface="Cambria Math"/>
                          </a:rPr>
                          <m:t>𝑡</m:t>
                        </m:r>
                        <m:r>
                          <a:rPr lang="en-US" sz="1900" i="1">
                            <a:latin typeface="Cambria Math"/>
                          </a:rPr>
                          <m:t>−</m:t>
                        </m:r>
                        <m:r>
                          <a:rPr lang="en-US" sz="1900" i="1">
                            <a:latin typeface="Cambria Math"/>
                          </a:rPr>
                          <m:t>𝑗</m:t>
                        </m:r>
                      </m:sub>
                      <m:sup>
                        <m:r>
                          <a:rPr lang="en-US" sz="1900" i="1">
                            <a:latin typeface="Cambria Math"/>
                          </a:rPr>
                          <m:t>2</m:t>
                        </m:r>
                      </m:sup>
                    </m:sSubSup>
                  </m:oMath>
                </a14:m>
                <a:r>
                  <a:rPr lang="en-US" sz="1400" dirty="0" smtClean="0"/>
                  <a:t>	</a:t>
                </a:r>
                <a:r>
                  <a:rPr lang="en-US" sz="1900" dirty="0" smtClean="0"/>
                  <a:t>CO2 </a:t>
                </a:r>
                <a:r>
                  <a:rPr lang="en-US" sz="1900" dirty="0"/>
                  <a:t>Emissions per Unit of Output, (</a:t>
                </a:r>
                <a14:m>
                  <m:oMath xmlns:m="http://schemas.openxmlformats.org/officeDocument/2006/math">
                    <m:sSubSup>
                      <m:sSubSupPr>
                        <m:ctrlPr>
                          <a:rPr lang="ru-RU" sz="1900" i="1">
                            <a:latin typeface="Cambria Math" panose="02040503050406030204" pitchFamily="18" charset="0"/>
                          </a:rPr>
                        </m:ctrlPr>
                      </m:sSubSupPr>
                      <m:e>
                        <m:r>
                          <a:rPr lang="en-US" sz="1900" i="1">
                            <a:latin typeface="Cambria Math"/>
                          </a:rPr>
                          <m:t>𝑦</m:t>
                        </m:r>
                      </m:e>
                      <m:sub>
                        <m:r>
                          <a:rPr lang="en-US" sz="1900" i="1">
                            <a:latin typeface="Cambria Math"/>
                          </a:rPr>
                          <m:t>𝑡</m:t>
                        </m:r>
                      </m:sub>
                      <m:sup>
                        <m:r>
                          <a:rPr lang="en-US" sz="1900" i="1">
                            <a:latin typeface="Cambria Math"/>
                          </a:rPr>
                          <m:t>2</m:t>
                        </m:r>
                      </m:sup>
                    </m:sSubSup>
                  </m:oMath>
                </a14:m>
                <a:r>
                  <a:rPr lang="en-US" sz="1900" dirty="0"/>
                  <a:t>)</a:t>
                </a:r>
                <a:endParaRPr lang="ru-RU" sz="1900" dirty="0"/>
              </a:p>
              <a:p>
                <a:pPr marL="358902" indent="-285750">
                  <a:spcBef>
                    <a:spcPts val="1200"/>
                  </a:spcBef>
                  <a:buFont typeface="Wingdings" panose="05000000000000000000" pitchFamily="2" charset="2"/>
                  <a:buChar char="q"/>
                </a:pPr>
                <a:r>
                  <a:rPr lang="en-US" sz="1900" i="1" dirty="0"/>
                  <a:t>The Indicators to estimate human activities</a:t>
                </a:r>
              </a:p>
              <a:p>
                <a:pPr marL="137160" indent="0">
                  <a:spcBef>
                    <a:spcPts val="1200"/>
                  </a:spcBef>
                  <a:buNone/>
                </a:pPr>
                <a:r>
                  <a:rPr lang="en-US" sz="1900" i="1" dirty="0" smtClean="0"/>
                  <a:t>The </a:t>
                </a:r>
                <a:r>
                  <a:rPr lang="en-US" sz="1900" i="1" dirty="0"/>
                  <a:t>impact of human </a:t>
                </a:r>
                <a:r>
                  <a:rPr lang="en-US" sz="1900" b="1" i="1" dirty="0"/>
                  <a:t>activities</a:t>
                </a:r>
                <a:r>
                  <a:rPr lang="en-US" sz="1900" i="1" dirty="0"/>
                  <a:t> </a:t>
                </a:r>
                <a:r>
                  <a:rPr lang="en-US" sz="1900" i="1" dirty="0" smtClean="0"/>
                  <a:t>on the </a:t>
                </a:r>
                <a:r>
                  <a:rPr lang="en-US" sz="1900" dirty="0" smtClean="0"/>
                  <a:t>CO2 </a:t>
                </a:r>
                <a:r>
                  <a:rPr lang="en-US" sz="1900" dirty="0"/>
                  <a:t>Emissions per Unit of Output, (</a:t>
                </a:r>
                <a14:m>
                  <m:oMath xmlns:m="http://schemas.openxmlformats.org/officeDocument/2006/math">
                    <m:sSubSup>
                      <m:sSubSupPr>
                        <m:ctrlPr>
                          <a:rPr lang="ru-RU" sz="1900" i="1">
                            <a:latin typeface="Cambria Math" panose="02040503050406030204" pitchFamily="18" charset="0"/>
                          </a:rPr>
                        </m:ctrlPr>
                      </m:sSubSupPr>
                      <m:e>
                        <m:r>
                          <a:rPr lang="en-US" sz="1900" i="1">
                            <a:latin typeface="Cambria Math"/>
                          </a:rPr>
                          <m:t>𝑦</m:t>
                        </m:r>
                      </m:e>
                      <m:sub>
                        <m:r>
                          <a:rPr lang="en-US" sz="1900" i="1">
                            <a:latin typeface="Cambria Math"/>
                          </a:rPr>
                          <m:t>𝑡</m:t>
                        </m:r>
                      </m:sub>
                      <m:sup>
                        <m:r>
                          <a:rPr lang="en-US" sz="1900" i="1">
                            <a:latin typeface="Cambria Math"/>
                          </a:rPr>
                          <m:t>2</m:t>
                        </m:r>
                      </m:sup>
                    </m:sSubSup>
                  </m:oMath>
                </a14:m>
                <a:r>
                  <a:rPr lang="en-US" sz="1900" dirty="0"/>
                  <a:t>)</a:t>
                </a:r>
                <a:endParaRPr lang="ru-RU" sz="1900" dirty="0"/>
              </a:p>
              <a:p>
                <a:pPr marL="984250" lvl="1" indent="-398463"/>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𝑋</m:t>
                        </m:r>
                      </m:e>
                      <m:sub>
                        <m:r>
                          <a:rPr lang="en-US" sz="1400" i="1">
                            <a:latin typeface="Cambria Math"/>
                          </a:rPr>
                          <m:t>1</m:t>
                        </m:r>
                        <m:r>
                          <a:rPr lang="en-US" sz="1400" i="1">
                            <a:latin typeface="Cambria Math"/>
                          </a:rPr>
                          <m:t>𝑡</m:t>
                        </m:r>
                      </m:sub>
                      <m:sup>
                        <m:r>
                          <a:rPr lang="en-US" sz="1400" i="1">
                            <a:latin typeface="Cambria Math"/>
                          </a:rPr>
                          <m:t>2</m:t>
                        </m:r>
                      </m:sup>
                    </m:sSubSup>
                  </m:oMath>
                </a14:m>
                <a:r>
                  <a:rPr lang="en-US" sz="1400" dirty="0"/>
                  <a:t> – Energy, Utilities and Recycling: Production (turnover) MSP, USD million, USD million (</a:t>
                </a:r>
                <a:r>
                  <a:rPr lang="ru-RU" sz="1400" dirty="0"/>
                  <a:t>объем производства</a:t>
                </a:r>
                <a:r>
                  <a:rPr lang="en-US" sz="1400" dirty="0"/>
                  <a:t>: </a:t>
                </a:r>
                <a:r>
                  <a:rPr lang="ru-RU" sz="1400" dirty="0"/>
                  <a:t>э</a:t>
                </a:r>
                <a:r>
                  <a:rPr lang="en-US" sz="1400" dirty="0" err="1"/>
                  <a:t>нергетика</a:t>
                </a:r>
                <a:r>
                  <a:rPr lang="en-US" sz="1400" dirty="0"/>
                  <a:t>, ЖКХ и </a:t>
                </a:r>
                <a:r>
                  <a:rPr lang="en-US" sz="1400" dirty="0" err="1"/>
                  <a:t>переработка</a:t>
                </a:r>
                <a:r>
                  <a:rPr lang="en-US" sz="1400" dirty="0"/>
                  <a:t>)</a:t>
                </a:r>
                <a:endParaRPr lang="ru-RU" sz="1400" dirty="0"/>
              </a:p>
              <a:p>
                <a:pPr marL="984250" lvl="1" indent="-398463"/>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𝑋</m:t>
                        </m:r>
                      </m:e>
                      <m:sub>
                        <m:r>
                          <a:rPr lang="en-US" sz="1400" i="1">
                            <a:latin typeface="Cambria Math"/>
                          </a:rPr>
                          <m:t>2</m:t>
                        </m:r>
                        <m:r>
                          <a:rPr lang="en-US" sz="1400" i="1">
                            <a:latin typeface="Cambria Math"/>
                          </a:rPr>
                          <m:t>𝑡</m:t>
                        </m:r>
                      </m:sub>
                      <m:sup>
                        <m:r>
                          <a:rPr lang="en-US" sz="1400" i="1">
                            <a:latin typeface="Cambria Math"/>
                          </a:rPr>
                          <m:t>2</m:t>
                        </m:r>
                      </m:sup>
                    </m:sSubSup>
                  </m:oMath>
                </a14:m>
                <a:r>
                  <a:rPr lang="en-US" sz="1400" dirty="0"/>
                  <a:t> – Primary Materials. Forestry. Production (turnover) MSP, USD million (</a:t>
                </a:r>
                <a:r>
                  <a:rPr lang="ru-RU" sz="1400" dirty="0"/>
                  <a:t>объем производства</a:t>
                </a:r>
                <a:r>
                  <a:rPr lang="en-US" sz="1400" dirty="0"/>
                  <a:t>: </a:t>
                </a:r>
                <a:r>
                  <a:rPr lang="ru-RU" sz="1400" dirty="0"/>
                  <a:t>лес</a:t>
                </a:r>
                <a:r>
                  <a:rPr lang="en-US" sz="1400" dirty="0"/>
                  <a:t>_</a:t>
                </a:r>
                <a:r>
                  <a:rPr lang="ru-RU" sz="1400" dirty="0"/>
                  <a:t>кругляк</a:t>
                </a:r>
                <a:r>
                  <a:rPr lang="en-US" sz="1400" dirty="0" smtClean="0"/>
                  <a:t>)</a:t>
                </a:r>
                <a:endParaRPr lang="ru-RU" sz="1400" dirty="0"/>
              </a:p>
              <a:p>
                <a:pPr marL="984250" lvl="1" indent="-398463"/>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𝑋</m:t>
                        </m:r>
                      </m:e>
                      <m:sub>
                        <m:r>
                          <a:rPr lang="en-US" sz="1400" i="1">
                            <a:latin typeface="Cambria Math"/>
                          </a:rPr>
                          <m:t>3</m:t>
                        </m:r>
                        <m:r>
                          <a:rPr lang="en-US" sz="1400" i="1">
                            <a:latin typeface="Cambria Math"/>
                          </a:rPr>
                          <m:t>𝑡</m:t>
                        </m:r>
                      </m:sub>
                      <m:sup>
                        <m:r>
                          <a:rPr lang="en-US" sz="1400" i="1">
                            <a:latin typeface="Cambria Math"/>
                          </a:rPr>
                          <m:t>2</m:t>
                        </m:r>
                      </m:sup>
                    </m:sSubSup>
                  </m:oMath>
                </a14:m>
                <a:r>
                  <a:rPr lang="en-US" sz="1400" dirty="0"/>
                  <a:t> – Road Freight Traffic. (</a:t>
                </a:r>
                <a:r>
                  <a:rPr lang="ru-RU" sz="1400" dirty="0"/>
                  <a:t>объемы перевозимых грузов</a:t>
                </a:r>
                <a:r>
                  <a:rPr lang="en-US" sz="1400" dirty="0"/>
                  <a:t>). World, Million net </a:t>
                </a:r>
                <a:r>
                  <a:rPr lang="en-US" sz="1400" dirty="0" err="1"/>
                  <a:t>tonne-kilometres</a:t>
                </a:r>
                <a:r>
                  <a:rPr lang="en-US" sz="1400" dirty="0"/>
                  <a:t>, </a:t>
                </a:r>
                <a:endParaRPr lang="ru-RU" sz="1400" dirty="0"/>
              </a:p>
              <a:p>
                <a:pPr marL="984250" lvl="1" indent="-398463"/>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𝑋</m:t>
                        </m:r>
                      </m:e>
                      <m:sub>
                        <m:r>
                          <a:rPr lang="en-US" sz="1400" i="1">
                            <a:latin typeface="Cambria Math"/>
                          </a:rPr>
                          <m:t>4</m:t>
                        </m:r>
                        <m:r>
                          <a:rPr lang="en-US" sz="1400" i="1">
                            <a:latin typeface="Cambria Math"/>
                          </a:rPr>
                          <m:t>𝑡</m:t>
                        </m:r>
                      </m:sub>
                      <m:sup>
                        <m:r>
                          <a:rPr lang="en-US" sz="1400" i="1">
                            <a:latin typeface="Cambria Math"/>
                          </a:rPr>
                          <m:t>2</m:t>
                        </m:r>
                      </m:sup>
                    </m:sSubSup>
                  </m:oMath>
                </a14:m>
                <a:r>
                  <a:rPr lang="en-US" sz="1400" dirty="0"/>
                  <a:t> – Transport and Communications: Production (turnover) MSP, USD million, USD million (</a:t>
                </a:r>
                <a:r>
                  <a:rPr lang="ru-RU" sz="1400" dirty="0"/>
                  <a:t>объем производства</a:t>
                </a:r>
                <a:r>
                  <a:rPr lang="en-US" sz="1400" dirty="0"/>
                  <a:t>: </a:t>
                </a:r>
                <a:r>
                  <a:rPr lang="ru-RU" sz="1400" dirty="0"/>
                  <a:t>транспорт и коммуникации</a:t>
                </a:r>
                <a:r>
                  <a:rPr lang="en-US" sz="1400" dirty="0" smtClean="0"/>
                  <a:t>)</a:t>
                </a:r>
                <a:endParaRPr lang="ru-RU" sz="1400" dirty="0"/>
              </a:p>
              <a:p>
                <a:pPr marL="984250" lvl="1" indent="-398463"/>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𝑋</m:t>
                        </m:r>
                      </m:e>
                      <m:sub>
                        <m:r>
                          <a:rPr lang="en-US" sz="1400" i="1">
                            <a:latin typeface="Cambria Math"/>
                          </a:rPr>
                          <m:t>5</m:t>
                        </m:r>
                        <m:r>
                          <a:rPr lang="en-US" sz="1400" i="1">
                            <a:latin typeface="Cambria Math"/>
                          </a:rPr>
                          <m:t>𝑡</m:t>
                        </m:r>
                      </m:sub>
                      <m:sup>
                        <m:r>
                          <a:rPr lang="en-US" sz="1400" i="1">
                            <a:latin typeface="Cambria Math"/>
                          </a:rPr>
                          <m:t>2</m:t>
                        </m:r>
                      </m:sup>
                    </m:sSubSup>
                  </m:oMath>
                </a14:m>
                <a:r>
                  <a:rPr lang="en-US" sz="1400" dirty="0"/>
                  <a:t> – Road Network (</a:t>
                </a:r>
                <a:r>
                  <a:rPr lang="ru-RU" sz="1400" dirty="0"/>
                  <a:t>дорожная сеть</a:t>
                </a:r>
                <a:r>
                  <a:rPr lang="en-US" sz="1400" dirty="0"/>
                  <a:t>), </a:t>
                </a:r>
                <a:r>
                  <a:rPr lang="en-US" sz="1400" dirty="0" err="1" smtClean="0"/>
                  <a:t>kilometres</a:t>
                </a:r>
                <a:endParaRPr lang="ru-RU" sz="1400" dirty="0"/>
              </a:p>
              <a:p>
                <a:pPr marL="984250" lvl="1" indent="-398463"/>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𝑋</m:t>
                        </m:r>
                      </m:e>
                      <m:sub>
                        <m:r>
                          <a:rPr lang="en-US" sz="1400" i="1">
                            <a:latin typeface="Cambria Math"/>
                          </a:rPr>
                          <m:t>6</m:t>
                        </m:r>
                        <m:r>
                          <a:rPr lang="en-US" sz="1400" i="1">
                            <a:latin typeface="Cambria Math"/>
                          </a:rPr>
                          <m:t>𝑡</m:t>
                        </m:r>
                      </m:sub>
                      <m:sup>
                        <m:r>
                          <a:rPr lang="en-US" sz="1400" i="1">
                            <a:latin typeface="Cambria Math"/>
                          </a:rPr>
                          <m:t>2</m:t>
                        </m:r>
                      </m:sup>
                    </m:sSubSup>
                  </m:oMath>
                </a14:m>
                <a:r>
                  <a:rPr lang="en-US" sz="1400" dirty="0"/>
                  <a:t> – Material Resource Productivity (</a:t>
                </a:r>
                <a:r>
                  <a:rPr lang="ru-RU" sz="1400" dirty="0"/>
                  <a:t>производительность материальных ресурсов</a:t>
                </a:r>
                <a:r>
                  <a:rPr lang="en-US" sz="1400" dirty="0"/>
                  <a:t>), USD per kg in constant </a:t>
                </a:r>
                <a:r>
                  <a:rPr lang="en-US" sz="1400" dirty="0" smtClean="0"/>
                  <a:t>prices</a:t>
                </a:r>
                <a:endParaRPr lang="ru-RU" sz="1400" dirty="0"/>
              </a:p>
              <a:p>
                <a:pPr marL="358902" indent="-285750">
                  <a:spcBef>
                    <a:spcPts val="1200"/>
                  </a:spcBef>
                  <a:buFont typeface="Wingdings" panose="05000000000000000000" pitchFamily="2" charset="2"/>
                  <a:buChar char="q"/>
                </a:pPr>
                <a:r>
                  <a:rPr lang="en-US" sz="1900" i="1" dirty="0"/>
                  <a:t>The Indicators to estimate of the effect of the external environment </a:t>
                </a:r>
              </a:p>
              <a:p>
                <a:pPr lvl="1"/>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𝑦</m:t>
                        </m:r>
                      </m:e>
                      <m:sub>
                        <m:r>
                          <a:rPr lang="en-US" sz="1400" i="1">
                            <a:latin typeface="Cambria Math"/>
                          </a:rPr>
                          <m:t>𝑡</m:t>
                        </m:r>
                      </m:sub>
                      <m:sup>
                        <m:r>
                          <a:rPr lang="en-US" sz="1400" i="1">
                            <a:latin typeface="Cambria Math"/>
                          </a:rPr>
                          <m:t>1</m:t>
                        </m:r>
                      </m:sup>
                    </m:sSubSup>
                  </m:oMath>
                </a14:m>
                <a:r>
                  <a:rPr lang="en-US" sz="1400" dirty="0"/>
                  <a:t> – Climatological </a:t>
                </a:r>
                <a:r>
                  <a:rPr lang="en-US" sz="1400" dirty="0" smtClean="0"/>
                  <a:t>Disasters</a:t>
                </a:r>
                <a:endParaRPr lang="ru-RU" sz="1400" dirty="0"/>
              </a:p>
              <a:p>
                <a:pPr lvl="1"/>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𝑦</m:t>
                        </m:r>
                      </m:e>
                      <m:sub>
                        <m:r>
                          <a:rPr lang="en-US" sz="1400" i="1">
                            <a:latin typeface="Cambria Math"/>
                          </a:rPr>
                          <m:t>𝑡</m:t>
                        </m:r>
                      </m:sub>
                      <m:sup>
                        <m:r>
                          <a:rPr lang="en-US" sz="1400" i="1">
                            <a:latin typeface="Cambria Math"/>
                          </a:rPr>
                          <m:t>3</m:t>
                        </m:r>
                      </m:sup>
                    </m:sSubSup>
                  </m:oMath>
                </a14:m>
                <a:r>
                  <a:rPr lang="en-US" sz="1400" dirty="0"/>
                  <a:t> –</a:t>
                </a:r>
                <a:r>
                  <a:rPr lang="en-US" sz="1400" i="1" dirty="0"/>
                  <a:t> Greenhouse Gas Emissions from </a:t>
                </a:r>
                <a:r>
                  <a:rPr lang="en-US" sz="1400" i="1" dirty="0" smtClean="0"/>
                  <a:t>Industry</a:t>
                </a:r>
                <a:endParaRPr lang="ru-RU" sz="1400" dirty="0"/>
              </a:p>
              <a:p>
                <a:pPr lvl="1"/>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𝑦</m:t>
                        </m:r>
                      </m:e>
                      <m:sub>
                        <m:r>
                          <a:rPr lang="en-US" sz="1400" i="1">
                            <a:latin typeface="Cambria Math"/>
                          </a:rPr>
                          <m:t>𝑡</m:t>
                        </m:r>
                      </m:sub>
                      <m:sup>
                        <m:r>
                          <a:rPr lang="en-US" sz="1400" i="1">
                            <a:latin typeface="Cambria Math"/>
                          </a:rPr>
                          <m:t>4</m:t>
                        </m:r>
                      </m:sup>
                    </m:sSubSup>
                  </m:oMath>
                </a14:m>
                <a:r>
                  <a:rPr lang="en-US" sz="1400" dirty="0"/>
                  <a:t> – </a:t>
                </a:r>
                <a:r>
                  <a:rPr lang="en-US" sz="1400" i="1" dirty="0"/>
                  <a:t>Greenhouse Gas Emissions from </a:t>
                </a:r>
                <a:r>
                  <a:rPr lang="en-US" sz="1400" i="1" dirty="0" smtClean="0"/>
                  <a:t>Agriculture</a:t>
                </a:r>
                <a:endParaRPr lang="ru-RU" sz="1400" dirty="0"/>
              </a:p>
              <a:p>
                <a:pPr lvl="1"/>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𝑦</m:t>
                        </m:r>
                      </m:e>
                      <m:sub>
                        <m:r>
                          <a:rPr lang="en-US" sz="1400" i="1">
                            <a:latin typeface="Cambria Math"/>
                          </a:rPr>
                          <m:t>𝑡</m:t>
                        </m:r>
                      </m:sub>
                      <m:sup>
                        <m:r>
                          <a:rPr lang="en-US" sz="1400" i="1">
                            <a:latin typeface="Cambria Math"/>
                          </a:rPr>
                          <m:t>5</m:t>
                        </m:r>
                      </m:sup>
                    </m:sSubSup>
                  </m:oMath>
                </a14:m>
                <a:r>
                  <a:rPr lang="en-US" sz="1400" dirty="0"/>
                  <a:t> – </a:t>
                </a:r>
                <a:r>
                  <a:rPr lang="en-US" sz="1400" i="1" dirty="0"/>
                  <a:t>Mean Temperature, </a:t>
                </a:r>
                <a:r>
                  <a:rPr lang="en-US" sz="1400" i="1" dirty="0" smtClean="0"/>
                  <a:t>Year</a:t>
                </a:r>
                <a:endParaRPr lang="ru-RU" sz="1400" dirty="0"/>
              </a:p>
              <a:p>
                <a:pPr lvl="1"/>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𝑦</m:t>
                        </m:r>
                      </m:e>
                      <m:sub>
                        <m:r>
                          <a:rPr lang="en-US" sz="1400" i="1">
                            <a:latin typeface="Cambria Math"/>
                          </a:rPr>
                          <m:t>𝑡</m:t>
                        </m:r>
                      </m:sub>
                      <m:sup>
                        <m:r>
                          <a:rPr lang="en-US" sz="1400" i="1">
                            <a:latin typeface="Cambria Math"/>
                          </a:rPr>
                          <m:t>6</m:t>
                        </m:r>
                      </m:sup>
                    </m:sSubSup>
                  </m:oMath>
                </a14:m>
                <a:r>
                  <a:rPr lang="en-US" sz="1400" dirty="0"/>
                  <a:t> – </a:t>
                </a:r>
                <a:r>
                  <a:rPr lang="en-US" sz="1400" i="1" dirty="0"/>
                  <a:t>Fresh Surface Water </a:t>
                </a:r>
                <a:r>
                  <a:rPr lang="en-US" sz="1400" i="1" dirty="0" smtClean="0"/>
                  <a:t>Withdrawal</a:t>
                </a:r>
                <a:endParaRPr lang="ru-RU" sz="1400" dirty="0"/>
              </a:p>
              <a:p>
                <a:pPr lvl="1"/>
                <a14:m>
                  <m:oMath xmlns:m="http://schemas.openxmlformats.org/officeDocument/2006/math">
                    <m:sSubSup>
                      <m:sSubSupPr>
                        <m:ctrlPr>
                          <a:rPr lang="ru-RU" sz="1400" i="1">
                            <a:latin typeface="Cambria Math" panose="02040503050406030204" pitchFamily="18" charset="0"/>
                          </a:rPr>
                        </m:ctrlPr>
                      </m:sSubSupPr>
                      <m:e>
                        <m:r>
                          <a:rPr lang="en-US" sz="1400" i="1">
                            <a:latin typeface="Cambria Math"/>
                          </a:rPr>
                          <m:t>𝑦</m:t>
                        </m:r>
                      </m:e>
                      <m:sub>
                        <m:r>
                          <a:rPr lang="en-US" sz="1400" i="1">
                            <a:latin typeface="Cambria Math"/>
                          </a:rPr>
                          <m:t>𝑡</m:t>
                        </m:r>
                      </m:sub>
                      <m:sup>
                        <m:r>
                          <a:rPr lang="en-US" sz="1400" i="1">
                            <a:latin typeface="Cambria Math"/>
                          </a:rPr>
                          <m:t>7</m:t>
                        </m:r>
                      </m:sup>
                    </m:sSubSup>
                  </m:oMath>
                </a14:m>
                <a:r>
                  <a:rPr lang="en-US" sz="1400" dirty="0"/>
                  <a:t> –</a:t>
                </a:r>
                <a:r>
                  <a:rPr lang="en-US" sz="1400" i="1" dirty="0"/>
                  <a:t> Forest </a:t>
                </a:r>
                <a:r>
                  <a:rPr lang="en-US" sz="1400" i="1" dirty="0" smtClean="0"/>
                  <a:t>Land</a:t>
                </a:r>
                <a:endParaRPr lang="ru-RU" sz="1500" i="1" dirty="0"/>
              </a:p>
            </p:txBody>
          </p:sp>
        </mc:Choice>
        <mc:Fallback xmlns="">
          <p:sp>
            <p:nvSpPr>
              <p:cNvPr id="3" name="Текст 2"/>
              <p:cNvSpPr txBox="1">
                <a:spLocks noRot="1" noChangeAspect="1" noMove="1" noResize="1" noEditPoints="1" noAdjustHandles="1" noChangeArrowheads="1" noChangeShapeType="1" noTextEdit="1"/>
              </p:cNvSpPr>
              <p:nvPr/>
            </p:nvSpPr>
            <p:spPr>
              <a:xfrm>
                <a:off x="251520" y="260648"/>
                <a:ext cx="8640960" cy="5904656"/>
              </a:xfrm>
              <a:prstGeom prst="rect">
                <a:avLst/>
              </a:prstGeom>
              <a:blipFill rotWithShape="1">
                <a:blip r:embed="rId2"/>
                <a:stretch>
                  <a:fillRect t="-1033" r="-494"/>
                </a:stretch>
              </a:blipFill>
            </p:spPr>
            <p:txBody>
              <a:bodyPr/>
              <a:lstStyle/>
              <a:p>
                <a:r>
                  <a:rPr lang="ru-RU">
                    <a:noFill/>
                  </a:rPr>
                  <a:t> </a:t>
                </a:r>
              </a:p>
            </p:txBody>
          </p:sp>
        </mc:Fallback>
      </mc:AlternateContent>
    </p:spTree>
    <p:extLst>
      <p:ext uri="{BB962C8B-B14F-4D97-AF65-F5344CB8AC3E}">
        <p14:creationId xmlns:p14="http://schemas.microsoft.com/office/powerpoint/2010/main" val="42690929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1079</TotalTime>
  <Words>5011</Words>
  <Application>Microsoft Office PowerPoint</Application>
  <PresentationFormat>Экран (4:3)</PresentationFormat>
  <Paragraphs>485</Paragraphs>
  <Slides>38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38</vt:i4>
      </vt:variant>
    </vt:vector>
  </HeadingPairs>
  <TitlesOfParts>
    <vt:vector size="48" baseType="lpstr">
      <vt:lpstr>Arial</vt:lpstr>
      <vt:lpstr>Calibri</vt:lpstr>
      <vt:lpstr>Cambria Math</vt:lpstr>
      <vt:lpstr>Century Gothic</vt:lpstr>
      <vt:lpstr>Courier New</vt:lpstr>
      <vt:lpstr>Palatino Linotype</vt:lpstr>
      <vt:lpstr>Times New Roman</vt:lpstr>
      <vt:lpstr>Wingdings</vt:lpstr>
      <vt:lpstr>Wingdings 2</vt:lpstr>
      <vt:lpstr>Исполнительная</vt:lpstr>
      <vt:lpstr>Арктика</vt:lpstr>
      <vt:lpstr>Проект Российского научного фонда  № 14-38-00009 Программно-целевое управление комплексным развитием Арктической зоны РФ  Санкт-Петербургский политехнический университет Петра Великого</vt:lpstr>
      <vt:lpstr>Презентация PowerPoint</vt:lpstr>
      <vt:lpstr>Презентация PowerPoint</vt:lpstr>
      <vt:lpstr>Endogenous Variables The indicators to estimate of the external environment state Индикаторы, оценивающие состояние окружающей среды</vt:lpstr>
      <vt:lpstr>Exogenous Variables Индикаторы, оценивающие влияние деятельности человека на внешнюю среду</vt:lpstr>
      <vt:lpstr>Climatological Disasters</vt:lpstr>
      <vt:lpstr>CO2 Emissions per Unit of Output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Model Selection Выбор модели</vt:lpstr>
      <vt:lpstr>Date and analysis of the primary data Данные и анализ исходных данных</vt:lpstr>
      <vt:lpstr>The procedure for estimating of the model parameters Процедура нахождения параметров модели</vt:lpstr>
      <vt:lpstr>Презентация PowerPoint</vt:lpstr>
      <vt:lpstr>Презентация PowerPoint</vt:lpstr>
      <vt:lpstr>Презентация PowerPoint</vt:lpstr>
      <vt:lpstr>Discussion</vt:lpstr>
      <vt:lpstr>Презентация PowerPoint</vt:lpstr>
      <vt:lpstr>Презентация PowerPoint</vt:lpstr>
      <vt:lpstr>Презентация PowerPoint</vt:lpstr>
      <vt:lpstr>Изменяющееся пространство</vt:lpstr>
      <vt:lpstr>Презентация PowerPoint</vt:lpstr>
      <vt:lpstr>Презентация PowerPoint</vt:lpstr>
      <vt:lpstr>Сотрудничество или соперничество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the impact of human activities on the environment of the planet</dc:title>
  <dc:creator>Windows User</dc:creator>
  <cp:lastModifiedBy>Николай Иванович</cp:lastModifiedBy>
  <cp:revision>97</cp:revision>
  <dcterms:created xsi:type="dcterms:W3CDTF">2017-03-26T19:25:27Z</dcterms:created>
  <dcterms:modified xsi:type="dcterms:W3CDTF">2017-04-19T05:34:06Z</dcterms:modified>
</cp:coreProperties>
</file>